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476" r:id="rId4"/>
    <p:sldId id="264" r:id="rId5"/>
    <p:sldId id="351" r:id="rId6"/>
    <p:sldId id="354" r:id="rId7"/>
    <p:sldId id="479" r:id="rId8"/>
    <p:sldId id="352" r:id="rId9"/>
    <p:sldId id="358" r:id="rId10"/>
    <p:sldId id="355" r:id="rId11"/>
    <p:sldId id="281" r:id="rId12"/>
    <p:sldId id="379" r:id="rId13"/>
    <p:sldId id="380" r:id="rId14"/>
    <p:sldId id="298" r:id="rId15"/>
    <p:sldId id="300" r:id="rId16"/>
    <p:sldId id="301" r:id="rId17"/>
    <p:sldId id="382" r:id="rId18"/>
    <p:sldId id="363" r:id="rId19"/>
    <p:sldId id="261" r:id="rId20"/>
    <p:sldId id="284" r:id="rId21"/>
    <p:sldId id="477" r:id="rId22"/>
    <p:sldId id="480" r:id="rId23"/>
    <p:sldId id="475" r:id="rId24"/>
    <p:sldId id="260" r:id="rId25"/>
    <p:sldId id="286" r:id="rId26"/>
    <p:sldId id="386" r:id="rId27"/>
    <p:sldId id="3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ti Mohun" initials="KM" lastIdx="2" clrIdx="0">
    <p:extLst>
      <p:ext uri="{19B8F6BF-5375-455C-9EA6-DF929625EA0E}">
        <p15:presenceInfo xmlns:p15="http://schemas.microsoft.com/office/powerpoint/2012/main" userId="S-1-5-21-3009975827-1942386155-3087368816-956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82B0"/>
    <a:srgbClr val="FFFFFF"/>
    <a:srgbClr val="D7A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1977" autoAdjust="0"/>
  </p:normalViewPr>
  <p:slideViewPr>
    <p:cSldViewPr snapToGrid="0" snapToObjects="1">
      <p:cViewPr varScale="1">
        <p:scale>
          <a:sx n="83" d="100"/>
          <a:sy n="83" d="100"/>
        </p:scale>
        <p:origin x="16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22T22:34:07.618" idx="2">
    <p:pos x="146" y="146"/>
    <p:text>redraw this diagram to show securing front end back end identity infrastructure etc and reporting</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02A39-C1DE-4D8D-B0E0-A846FD59B64C}" type="datetimeFigureOut">
              <a:rPr lang="en-GB" smtClean="0"/>
              <a:t>02/06/2020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38F07-2499-4279-A2CE-5EA34830705F}" type="slidenum">
              <a:rPr lang="en-GB" smtClean="0"/>
              <a:t>‹#›</a:t>
            </a:fld>
            <a:endParaRPr lang="en-GB"/>
          </a:p>
        </p:txBody>
      </p:sp>
    </p:spTree>
    <p:extLst>
      <p:ext uri="{BB962C8B-B14F-4D97-AF65-F5344CB8AC3E}">
        <p14:creationId xmlns:p14="http://schemas.microsoft.com/office/powerpoint/2010/main" val="341036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csc.gov.uk/collection/cloud-security?curPage=/collection/cloud-security/implementing-the-cloud-security-principl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ncsc.gov.uk/collection/cloud-security?curPage=/collection/cloud-security/having-confidence-in-cyber-securit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Wait for people to</a:t>
            </a:r>
            <a:r>
              <a:rPr lang="en-GB" baseline="0" dirty="0" smtClean="0"/>
              <a:t> arrive before starting      - </a:t>
            </a:r>
            <a:r>
              <a:rPr lang="en-GB" dirty="0" smtClean="0"/>
              <a:t>Hello, thank you for joining us today on this cloud security 101</a:t>
            </a:r>
            <a:r>
              <a:rPr lang="en-GB" baseline="0" dirty="0" smtClean="0"/>
              <a:t> pre-summit training. Thank you for the organisers – </a:t>
            </a:r>
            <a:r>
              <a:rPr lang="en-GB" baseline="0" dirty="0" err="1" smtClean="0"/>
              <a:t>Didar</a:t>
            </a:r>
            <a:r>
              <a:rPr lang="en-GB" baseline="0" dirty="0" smtClean="0"/>
              <a:t> for having me. </a:t>
            </a:r>
          </a:p>
          <a:p>
            <a:endParaRPr lang="en-GB" baseline="0" dirty="0" smtClean="0"/>
          </a:p>
          <a:p>
            <a:r>
              <a:rPr lang="en-GB" baseline="0" dirty="0" smtClean="0"/>
              <a:t>Short introduction for myself, my name is Kriti Mohun, work as a security engineer at Check Point  for the last 6.5 years, and before Check Point I was with </a:t>
            </a:r>
            <a:r>
              <a:rPr lang="en-GB" baseline="0" dirty="0" err="1" smtClean="0"/>
              <a:t>Qualys</a:t>
            </a:r>
            <a:r>
              <a:rPr lang="en-GB" baseline="0" dirty="0" smtClean="0"/>
              <a:t>, on the vulnerability management side of things. Prior to that, I was a Cisco firewall administrator.</a:t>
            </a:r>
          </a:p>
          <a:p>
            <a:endParaRPr lang="en-GB" baseline="0" dirty="0" smtClean="0"/>
          </a:p>
          <a:p>
            <a:r>
              <a:rPr lang="en-GB" baseline="0" dirty="0" smtClean="0"/>
              <a:t>Let’s get started with slides:</a:t>
            </a:r>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1</a:t>
            </a:fld>
            <a:endParaRPr lang="en-GB"/>
          </a:p>
        </p:txBody>
      </p:sp>
    </p:spTree>
    <p:extLst>
      <p:ext uri="{BB962C8B-B14F-4D97-AF65-F5344CB8AC3E}">
        <p14:creationId xmlns:p14="http://schemas.microsoft.com/office/powerpoint/2010/main" val="116523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CP</a:t>
            </a:r>
            <a:r>
              <a:rPr lang="en-US" baseline="0" dirty="0" smtClean="0"/>
              <a:t> research - </a:t>
            </a:r>
            <a:r>
              <a:rPr lang="en-US" dirty="0" smtClean="0"/>
              <a:t>New phishing campaigns discovered impersonating the WHO and popular conferencing platforms, to steal sensitive information.</a:t>
            </a:r>
            <a:r>
              <a:rPr lang="en-US" baseline="0" dirty="0" smtClean="0"/>
              <a:t> </a:t>
            </a:r>
            <a:r>
              <a:rPr lang="en-US" dirty="0" smtClean="0"/>
              <a:t>Check Point has seen 192,000 coronavirus-related cyber-attacks per week over the past three weeks, a 30% increase compared to previous weeks</a:t>
            </a:r>
            <a:r>
              <a:rPr lang="en-US" baseline="0" dirty="0" smtClean="0"/>
              <a:t> </a:t>
            </a:r>
            <a:r>
              <a:rPr lang="en-US" dirty="0" smtClean="0"/>
              <a:t>In the past three weeks, almost 20,000 new coronavirus-related domains were registered: 17% of these are malicious or suspicious</a:t>
            </a:r>
          </a:p>
          <a:p>
            <a:endParaRPr lang="en-US" dirty="0" smtClean="0"/>
          </a:p>
          <a:p>
            <a:r>
              <a:rPr lang="en-US" dirty="0" smtClean="0"/>
              <a:t>A watering hole attack is a security exploit in which the attacker seeks to compromise a specific group of end users by infecting websites that members of the group are known to visit. The goal is to infect a targeted user's computer and gain access to the network at the target's place of employment.</a:t>
            </a:r>
            <a:r>
              <a:rPr lang="en-US" baseline="0" dirty="0" smtClean="0"/>
              <a:t> </a:t>
            </a:r>
            <a:r>
              <a:rPr lang="en-US" dirty="0" smtClean="0"/>
              <a:t>The name watering hole attack is inspired by predators in the natural world who lurk near watering holes, looking for opportunities to attack desired prey. In a watering hole attack, the predator lurks near niche websites popular with the target prey, looking for opportunities to infect the websites with malware or </a:t>
            </a:r>
            <a:r>
              <a:rPr lang="en-US" dirty="0" err="1" smtClean="0"/>
              <a:t>malvertisements</a:t>
            </a:r>
            <a:r>
              <a:rPr lang="en-US" dirty="0" smtClean="0"/>
              <a:t> that will make the target vulnerable.</a:t>
            </a:r>
          </a:p>
          <a:p>
            <a:endParaRPr lang="en-US" dirty="0" smtClean="0"/>
          </a:p>
          <a:p>
            <a:r>
              <a:rPr lang="en-US" dirty="0" smtClean="0"/>
              <a:t>Cloud </a:t>
            </a:r>
            <a:r>
              <a:rPr lang="en-US" dirty="0" err="1" smtClean="0"/>
              <a:t>manlware</a:t>
            </a:r>
            <a:r>
              <a:rPr lang="en-US" dirty="0" smtClean="0"/>
              <a:t> – </a:t>
            </a:r>
            <a:r>
              <a:rPr lang="en-US" dirty="0" err="1" smtClean="0"/>
              <a:t>spectre</a:t>
            </a:r>
            <a:r>
              <a:rPr lang="en-US" dirty="0" smtClean="0"/>
              <a:t> and meltdown</a:t>
            </a:r>
            <a:r>
              <a:rPr lang="en-US" baseline="0" dirty="0" smtClean="0"/>
              <a:t> a few years ago</a:t>
            </a:r>
          </a:p>
          <a:p>
            <a:endParaRPr lang="en-US" baseline="0" dirty="0" smtClean="0"/>
          </a:p>
          <a:p>
            <a:r>
              <a:rPr lang="en-US" dirty="0" smtClean="0"/>
              <a:t>Web API attack</a:t>
            </a:r>
            <a:r>
              <a:rPr lang="en-US" baseline="0" dirty="0" smtClean="0"/>
              <a:t> – one to watch out for – esp. considering many of the tasks in the background not visible to end </a:t>
            </a:r>
            <a:r>
              <a:rPr lang="en-US" baseline="0" dirty="0" err="1" smtClean="0"/>
              <a:t>uers</a:t>
            </a:r>
            <a:r>
              <a:rPr lang="en-US" baseline="0" dirty="0" smtClean="0"/>
              <a:t> are completed over web </a:t>
            </a:r>
            <a:r>
              <a:rPr lang="en-US" baseline="0" dirty="0" err="1" smtClean="0"/>
              <a:t>api’s</a:t>
            </a:r>
            <a:r>
              <a:rPr lang="en-US" baseline="0" dirty="0" smtClean="0"/>
              <a:t> – it’s easy to compromise - Injection Attacks. ...</a:t>
            </a:r>
          </a:p>
          <a:p>
            <a:r>
              <a:rPr lang="en-US" baseline="0" dirty="0" smtClean="0"/>
              <a:t>Broken Authentication. ...Sensitive Data Exposure. ...Broken Access Control. ...Parameter Tampering. ...</a:t>
            </a: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10</a:t>
            </a:fld>
            <a:endParaRPr lang="en-US" dirty="0"/>
          </a:p>
        </p:txBody>
      </p:sp>
    </p:spTree>
    <p:extLst>
      <p:ext uri="{BB962C8B-B14F-4D97-AF65-F5344CB8AC3E}">
        <p14:creationId xmlns:p14="http://schemas.microsoft.com/office/powerpoint/2010/main" val="2989946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11</a:t>
            </a:fld>
            <a:endParaRPr lang="en-US" dirty="0"/>
          </a:p>
        </p:txBody>
      </p:sp>
    </p:spTree>
    <p:extLst>
      <p:ext uri="{BB962C8B-B14F-4D97-AF65-F5344CB8AC3E}">
        <p14:creationId xmlns:p14="http://schemas.microsoft.com/office/powerpoint/2010/main" val="3103118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a:t>
            </a:r>
            <a:r>
              <a:rPr lang="en-GB" baseline="0" dirty="0" smtClean="0"/>
              <a:t> you know how vulnerable cloud is, it is important to know – who are you, </a:t>
            </a:r>
            <a:r>
              <a:rPr lang="en-GB" baseline="0" dirty="0" err="1" smtClean="0"/>
              <a:t>i.e</a:t>
            </a:r>
            <a:r>
              <a:rPr lang="en-GB" baseline="0" dirty="0" smtClean="0"/>
              <a:t> what is your position and responsibilities. Different functions require different set of skills, the objective pretty much stays the same. </a:t>
            </a:r>
          </a:p>
          <a:p>
            <a:endParaRPr lang="en-GB" baseline="0" dirty="0" smtClean="0"/>
          </a:p>
          <a:p>
            <a:r>
              <a:rPr lang="en-GB" baseline="0" dirty="0" smtClean="0"/>
              <a:t>Depending on which function is your responsibility, as part of this diagram, the functions are much different to each other, this slides is a representation of </a:t>
            </a:r>
            <a:r>
              <a:rPr lang="en-GB" baseline="0" dirty="0" err="1" smtClean="0"/>
              <a:t>cloid</a:t>
            </a:r>
            <a:r>
              <a:rPr lang="en-GB" baseline="0" dirty="0" smtClean="0"/>
              <a:t> security framework by CSA to demonstrate all the different components and entities do form part of a cloud project, security is a small yet, important part of it</a:t>
            </a:r>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12</a:t>
            </a:fld>
            <a:endParaRPr lang="en-GB"/>
          </a:p>
        </p:txBody>
      </p:sp>
    </p:spTree>
    <p:extLst>
      <p:ext uri="{BB962C8B-B14F-4D97-AF65-F5344CB8AC3E}">
        <p14:creationId xmlns:p14="http://schemas.microsoft.com/office/powerpoint/2010/main" val="2276253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take a look at</a:t>
            </a:r>
            <a:r>
              <a:rPr lang="en-GB" baseline="0" dirty="0" smtClean="0"/>
              <a:t> DevOps</a:t>
            </a:r>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13</a:t>
            </a:fld>
            <a:endParaRPr lang="en-GB"/>
          </a:p>
        </p:txBody>
      </p:sp>
    </p:spTree>
    <p:extLst>
      <p:ext uri="{BB962C8B-B14F-4D97-AF65-F5344CB8AC3E}">
        <p14:creationId xmlns:p14="http://schemas.microsoft.com/office/powerpoint/2010/main" val="2933296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part of operations team and work closely</a:t>
            </a:r>
            <a:r>
              <a:rPr lang="en-US" baseline="0" dirty="0" smtClean="0"/>
              <a:t> with 2 key stakeholders:</a:t>
            </a:r>
            <a:r>
              <a:rPr lang="en-US" baseline="0" dirty="0"/>
              <a:t> </a:t>
            </a:r>
            <a:r>
              <a:rPr lang="en-US" baseline="0" dirty="0" smtClean="0"/>
              <a:t>IT operators and developers . The new team are working together as DevOps. One key function of </a:t>
            </a:r>
            <a:r>
              <a:rPr lang="en-US" baseline="0" dirty="0" err="1" smtClean="0"/>
              <a:t>devops</a:t>
            </a:r>
            <a:r>
              <a:rPr lang="en-US" baseline="0" dirty="0" smtClean="0"/>
              <a:t> is to automate tasks. Cloud applications are no longer manually deployed, rather they are orchestrated. What that mean, it means that the </a:t>
            </a:r>
            <a:r>
              <a:rPr lang="en-US" baseline="0" dirty="0" err="1" smtClean="0"/>
              <a:t>devops</a:t>
            </a:r>
            <a:r>
              <a:rPr lang="en-US" baseline="0" dirty="0" smtClean="0"/>
              <a:t> means has create a set of APIs or automated tasks calls which deploy as when those bits of application are ready.</a:t>
            </a:r>
          </a:p>
          <a:p>
            <a:endParaRPr lang="en-US" baseline="0" dirty="0" smtClean="0"/>
          </a:p>
          <a:p>
            <a:endParaRPr lang="en-US" baseline="0" dirty="0" smtClean="0"/>
          </a:p>
          <a:p>
            <a:r>
              <a:rPr lang="en-US" baseline="0" dirty="0" smtClean="0"/>
              <a:t>Some of the challenges – are that the </a:t>
            </a:r>
            <a:r>
              <a:rPr lang="en-US" baseline="0" dirty="0" err="1" smtClean="0"/>
              <a:t>curren,the</a:t>
            </a:r>
            <a:r>
              <a:rPr lang="en-US" baseline="0" dirty="0" smtClean="0"/>
              <a:t> legacy principles work no more on the cloud sets, let’s take a look why.</a:t>
            </a:r>
          </a:p>
        </p:txBody>
      </p:sp>
      <p:sp>
        <p:nvSpPr>
          <p:cNvPr id="4" name="Slide Number Placeholder 3"/>
          <p:cNvSpPr>
            <a:spLocks noGrp="1"/>
          </p:cNvSpPr>
          <p:nvPr>
            <p:ph type="sldNum" sz="quarter" idx="10"/>
          </p:nvPr>
        </p:nvSpPr>
        <p:spPr/>
        <p:txBody>
          <a:bodyPr/>
          <a:lstStyle/>
          <a:p>
            <a:fld id="{3EEE9B47-791B-47F7-AE03-C0D580CA0B67}" type="slidenum">
              <a:rPr lang="en-US" smtClean="0"/>
              <a:pPr/>
              <a:t>14</a:t>
            </a:fld>
            <a:endParaRPr lang="en-US" dirty="0"/>
          </a:p>
        </p:txBody>
      </p:sp>
    </p:spTree>
    <p:extLst>
      <p:ext uri="{BB962C8B-B14F-4D97-AF65-F5344CB8AC3E}">
        <p14:creationId xmlns:p14="http://schemas.microsoft.com/office/powerpoint/2010/main" val="4190344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legacy security can’t work in the dynamic nature of the cloud, opening tickets  for the teams</a:t>
            </a:r>
            <a:r>
              <a:rPr lang="en-US" baseline="0" dirty="0" smtClean="0"/>
              <a:t> are bottleneck, in an on-</a:t>
            </a:r>
            <a:r>
              <a:rPr lang="en-US" baseline="0" dirty="0" err="1" smtClean="0"/>
              <a:t>prem</a:t>
            </a:r>
            <a:r>
              <a:rPr lang="en-US" baseline="0" dirty="0" smtClean="0"/>
              <a:t> environment</a:t>
            </a:r>
          </a:p>
          <a:p>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15</a:t>
            </a:fld>
            <a:endParaRPr lang="en-US" dirty="0">
              <a:solidFill>
                <a:prstClr val="black"/>
              </a:solidFill>
            </a:endParaRPr>
          </a:p>
        </p:txBody>
      </p:sp>
    </p:spTree>
    <p:extLst>
      <p:ext uri="{BB962C8B-B14F-4D97-AF65-F5344CB8AC3E}">
        <p14:creationId xmlns:p14="http://schemas.microsoft.com/office/powerpoint/2010/main" val="1748821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you are looking for 1.</a:t>
            </a:r>
            <a:r>
              <a:rPr lang="en-US" baseline="0" dirty="0" smtClean="0"/>
              <a:t> security which is dynamic, easy and effective,</a:t>
            </a:r>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16</a:t>
            </a:fld>
            <a:endParaRPr lang="en-US" dirty="0">
              <a:solidFill>
                <a:prstClr val="black"/>
              </a:solidFill>
            </a:endParaRPr>
          </a:p>
        </p:txBody>
      </p:sp>
    </p:spTree>
    <p:extLst>
      <p:ext uri="{BB962C8B-B14F-4D97-AF65-F5344CB8AC3E}">
        <p14:creationId xmlns:p14="http://schemas.microsoft.com/office/powerpoint/2010/main" val="280430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far we have covered, the importance of cloud security, the role of the cloud security personnel, the types of attacks cloud is prone to, and why is cloud so easier to hack – what we will cover here very briefly are what to configure –</a:t>
            </a:r>
          </a:p>
          <a:p>
            <a:endParaRPr lang="en-GB" baseline="0" dirty="0" smtClean="0"/>
          </a:p>
          <a:p>
            <a:r>
              <a:rPr lang="en-GB" baseline="0" dirty="0" smtClean="0"/>
              <a:t>The cloud security </a:t>
            </a:r>
            <a:r>
              <a:rPr lang="en-GB" baseline="0" dirty="0" err="1" smtClean="0"/>
              <a:t>guideance</a:t>
            </a:r>
            <a:r>
              <a:rPr lang="en-GB" baseline="0" dirty="0" smtClean="0"/>
              <a:t> from the NSCS are These consideration points are : protecting your data in transit, assets, building resilience, separation of duties of your users, permissions each user would be given to the cloud, there is government framework, checks for operational security, supply chain security, secure user management and so forth. I’d recommend anyone embarking on a cloud security journey to read the NCSC guidelines on cloud security</a:t>
            </a:r>
          </a:p>
          <a:p>
            <a:endParaRPr lang="en-GB" baseline="0" dirty="0" smtClean="0"/>
          </a:p>
          <a:p>
            <a:r>
              <a:rPr lang="en-GB" baseline="0" dirty="0" smtClean="0"/>
              <a:t>Along side your cloud security assessment, there will also be a requirement to run a cloud security provider assessment – how do you that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17</a:t>
            </a:fld>
            <a:endParaRPr lang="en-GB"/>
          </a:p>
        </p:txBody>
      </p:sp>
    </p:spTree>
    <p:extLst>
      <p:ext uri="{BB962C8B-B14F-4D97-AF65-F5344CB8AC3E}">
        <p14:creationId xmlns:p14="http://schemas.microsoft.com/office/powerpoint/2010/main" val="1092236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dirty="0" smtClean="0">
                <a:solidFill>
                  <a:srgbClr val="000000"/>
                </a:solidFill>
                <a:latin typeface="Poppins"/>
              </a:rPr>
              <a:t>To run a cloud security provider assessment : you have to </a:t>
            </a:r>
          </a:p>
          <a:p>
            <a:pPr fontAlgn="base"/>
            <a:endParaRPr lang="en-US" b="1" dirty="0" smtClean="0">
              <a:solidFill>
                <a:srgbClr val="000000"/>
              </a:solidFill>
              <a:latin typeface="Poppins"/>
            </a:endParaRPr>
          </a:p>
          <a:p>
            <a:pPr fontAlgn="base"/>
            <a:r>
              <a:rPr lang="en-US" b="1" dirty="0" smtClean="0">
                <a:solidFill>
                  <a:srgbClr val="000000"/>
                </a:solidFill>
                <a:latin typeface="Poppins"/>
              </a:rPr>
              <a:t>1 Know your business requirements:</a:t>
            </a:r>
            <a:r>
              <a:rPr lang="en-US" b="1" baseline="0" dirty="0" smtClean="0">
                <a:solidFill>
                  <a:srgbClr val="000000"/>
                </a:solidFill>
                <a:latin typeface="Poppins"/>
              </a:rPr>
              <a:t> </a:t>
            </a:r>
            <a:r>
              <a:rPr lang="en-US" dirty="0" smtClean="0">
                <a:solidFill>
                  <a:srgbClr val="000000"/>
                </a:solidFill>
                <a:latin typeface="Poppins"/>
              </a:rPr>
              <a:t>Understand your intended use of the cloud service. Consider issues such as availability and connectivity. Identify those risks which would be unacceptable to your </a:t>
            </a:r>
            <a:r>
              <a:rPr lang="en-US" dirty="0" err="1" smtClean="0">
                <a:solidFill>
                  <a:srgbClr val="000000"/>
                </a:solidFill>
                <a:latin typeface="Poppins"/>
              </a:rPr>
              <a:t>organisation</a:t>
            </a:r>
            <a:r>
              <a:rPr lang="en-US" dirty="0" smtClean="0">
                <a:solidFill>
                  <a:srgbClr val="000000"/>
                </a:solidFill>
                <a:latin typeface="Poppins"/>
              </a:rPr>
              <a:t> should they be </a:t>
            </a:r>
            <a:r>
              <a:rPr lang="en-US" dirty="0" err="1" smtClean="0">
                <a:solidFill>
                  <a:srgbClr val="000000"/>
                </a:solidFill>
                <a:latin typeface="Poppins"/>
              </a:rPr>
              <a:t>realised</a:t>
            </a:r>
            <a:r>
              <a:rPr lang="en-US" dirty="0" smtClean="0">
                <a:solidFill>
                  <a:srgbClr val="000000"/>
                </a:solidFill>
                <a:latin typeface="Poppins"/>
              </a:rPr>
              <a:t>, and those that would not.</a:t>
            </a:r>
          </a:p>
          <a:p>
            <a:pPr fontAlgn="base"/>
            <a:r>
              <a:rPr lang="en-US" b="1" dirty="0" smtClean="0">
                <a:solidFill>
                  <a:srgbClr val="000000"/>
                </a:solidFill>
                <a:latin typeface="Poppins"/>
              </a:rPr>
              <a:t>2 Understand your information:</a:t>
            </a:r>
            <a:r>
              <a:rPr lang="en-US" b="1" baseline="0" dirty="0" smtClean="0">
                <a:solidFill>
                  <a:srgbClr val="000000"/>
                </a:solidFill>
                <a:latin typeface="Poppins"/>
              </a:rPr>
              <a:t> </a:t>
            </a:r>
            <a:r>
              <a:rPr lang="en-US" dirty="0" smtClean="0">
                <a:solidFill>
                  <a:srgbClr val="000000"/>
                </a:solidFill>
                <a:latin typeface="Poppins"/>
              </a:rPr>
              <a:t>Identify the information that will be processed, stored or transported by the cloud service. Understand the legal and regulatory implications. For example, if personal data is to be stored or processed, then the Data Protection Act should be considered.</a:t>
            </a:r>
          </a:p>
          <a:p>
            <a:pPr fontAlgn="base"/>
            <a:r>
              <a:rPr lang="en-US" b="1" dirty="0" smtClean="0">
                <a:solidFill>
                  <a:srgbClr val="000000"/>
                </a:solidFill>
                <a:latin typeface="Poppins"/>
              </a:rPr>
              <a:t>3 Determine relevant security principles:</a:t>
            </a:r>
            <a:r>
              <a:rPr lang="en-US" b="1" baseline="0" dirty="0" smtClean="0">
                <a:solidFill>
                  <a:srgbClr val="000000"/>
                </a:solidFill>
                <a:latin typeface="Poppins"/>
              </a:rPr>
              <a:t> </a:t>
            </a:r>
            <a:r>
              <a:rPr lang="en-US" dirty="0" smtClean="0">
                <a:solidFill>
                  <a:srgbClr val="000000"/>
                </a:solidFill>
                <a:latin typeface="Poppins"/>
              </a:rPr>
              <a:t>You now know your business requirements, you’ve identified the risks you are/aren’t willing to take. And you have a clear picture of the information which will be exposed to the service.</a:t>
            </a:r>
            <a:r>
              <a:rPr lang="en-US" baseline="0" dirty="0" smtClean="0">
                <a:solidFill>
                  <a:srgbClr val="000000"/>
                </a:solidFill>
                <a:latin typeface="Poppins"/>
              </a:rPr>
              <a:t> </a:t>
            </a:r>
            <a:r>
              <a:rPr lang="en-US" dirty="0" smtClean="0">
                <a:solidFill>
                  <a:srgbClr val="000000"/>
                </a:solidFill>
                <a:latin typeface="Poppins"/>
              </a:rPr>
              <a:t>With this information you should be able to determine which of the </a:t>
            </a:r>
            <a:r>
              <a:rPr lang="en-US" dirty="0" smtClean="0">
                <a:solidFill>
                  <a:srgbClr val="2B70B9"/>
                </a:solidFill>
                <a:latin typeface="Poppins"/>
                <a:hlinkClick r:id="rId3"/>
              </a:rPr>
              <a:t>Cloud Security Principles</a:t>
            </a:r>
            <a:r>
              <a:rPr lang="en-US" dirty="0" smtClean="0">
                <a:solidFill>
                  <a:srgbClr val="000000"/>
                </a:solidFill>
                <a:latin typeface="Poppins"/>
              </a:rPr>
              <a:t> are most relevant to your planned use of the service.</a:t>
            </a:r>
          </a:p>
          <a:p>
            <a:pPr fontAlgn="base"/>
            <a:r>
              <a:rPr lang="en-US" b="1" dirty="0" smtClean="0">
                <a:solidFill>
                  <a:srgbClr val="000000"/>
                </a:solidFill>
                <a:latin typeface="Poppins"/>
              </a:rPr>
              <a:t>4 Understand how the principles are implemented</a:t>
            </a:r>
          </a:p>
          <a:p>
            <a:pPr fontAlgn="base"/>
            <a:r>
              <a:rPr lang="en-US" dirty="0" smtClean="0">
                <a:solidFill>
                  <a:srgbClr val="000000"/>
                </a:solidFill>
                <a:latin typeface="Poppins"/>
              </a:rPr>
              <a:t>Find out how the cloud service claims to implement the security principles you’ve identified as relevant. Different approaches will result in different risks for you to consider. Our detailed guide to </a:t>
            </a:r>
            <a:r>
              <a:rPr lang="en-US" dirty="0" smtClean="0">
                <a:solidFill>
                  <a:srgbClr val="2B70B9"/>
                </a:solidFill>
                <a:latin typeface="Poppins"/>
                <a:hlinkClick r:id="rId3"/>
              </a:rPr>
              <a:t>implementing the cloud security principles</a:t>
            </a:r>
            <a:r>
              <a:rPr lang="en-US" dirty="0" smtClean="0">
                <a:solidFill>
                  <a:srgbClr val="000000"/>
                </a:solidFill>
                <a:latin typeface="Poppins"/>
              </a:rPr>
              <a:t> will help you with this.</a:t>
            </a:r>
          </a:p>
          <a:p>
            <a:pPr fontAlgn="base"/>
            <a:r>
              <a:rPr lang="en-US" b="1" dirty="0" smtClean="0">
                <a:solidFill>
                  <a:srgbClr val="000000"/>
                </a:solidFill>
                <a:latin typeface="Poppins"/>
              </a:rPr>
              <a:t>5 Understand the level of assurance offered</a:t>
            </a:r>
            <a:r>
              <a:rPr lang="en-US" b="1" baseline="0" dirty="0" smtClean="0">
                <a:solidFill>
                  <a:srgbClr val="000000"/>
                </a:solidFill>
                <a:latin typeface="Poppins"/>
              </a:rPr>
              <a:t> - </a:t>
            </a:r>
            <a:r>
              <a:rPr lang="en-US" dirty="0" smtClean="0">
                <a:solidFill>
                  <a:srgbClr val="000000"/>
                </a:solidFill>
                <a:latin typeface="Poppins"/>
              </a:rPr>
              <a:t>Can the service provider demonstrate that the principles you identified in </a:t>
            </a:r>
            <a:r>
              <a:rPr lang="en-US" b="1" dirty="0" smtClean="0">
                <a:solidFill>
                  <a:srgbClr val="000000"/>
                </a:solidFill>
                <a:latin typeface="Poppins"/>
              </a:rPr>
              <a:t>step 3</a:t>
            </a:r>
            <a:r>
              <a:rPr lang="en-US" dirty="0" smtClean="0">
                <a:solidFill>
                  <a:srgbClr val="000000"/>
                </a:solidFill>
                <a:latin typeface="Poppins"/>
              </a:rPr>
              <a:t> have been implemented correctly?</a:t>
            </a:r>
          </a:p>
          <a:p>
            <a:pPr fontAlgn="base"/>
            <a:r>
              <a:rPr lang="en-US" dirty="0" smtClean="0">
                <a:solidFill>
                  <a:srgbClr val="000000"/>
                </a:solidFill>
                <a:latin typeface="Poppins"/>
              </a:rPr>
              <a:t>Some suppliers offer little more than promises, others provide contracts, and some engage certified, independent assessors to validate their claims. The relative merits of these levels of assurance are explored in detail </a:t>
            </a:r>
            <a:r>
              <a:rPr lang="en-US" dirty="0" smtClean="0">
                <a:solidFill>
                  <a:srgbClr val="2B70B9"/>
                </a:solidFill>
                <a:latin typeface="Poppins"/>
                <a:hlinkClick r:id="rId4"/>
              </a:rPr>
              <a:t>here</a:t>
            </a:r>
            <a:r>
              <a:rPr lang="en-US" dirty="0" smtClean="0">
                <a:solidFill>
                  <a:srgbClr val="000000"/>
                </a:solidFill>
                <a:latin typeface="Poppins"/>
              </a:rPr>
              <a:t>.</a:t>
            </a:r>
          </a:p>
          <a:p>
            <a:pPr fontAlgn="base"/>
            <a:r>
              <a:rPr lang="en-US" b="1" dirty="0" smtClean="0">
                <a:solidFill>
                  <a:srgbClr val="000000"/>
                </a:solidFill>
                <a:latin typeface="Poppins"/>
              </a:rPr>
              <a:t>6 Identify additional mitigations you can apply</a:t>
            </a:r>
          </a:p>
          <a:p>
            <a:pPr fontAlgn="base"/>
            <a:r>
              <a:rPr lang="en-US" dirty="0" smtClean="0">
                <a:solidFill>
                  <a:srgbClr val="000000"/>
                </a:solidFill>
                <a:latin typeface="Poppins"/>
              </a:rPr>
              <a:t>Consider any additional measures your </a:t>
            </a:r>
            <a:r>
              <a:rPr lang="en-US" dirty="0" err="1" smtClean="0">
                <a:solidFill>
                  <a:srgbClr val="000000"/>
                </a:solidFill>
                <a:latin typeface="Poppins"/>
              </a:rPr>
              <a:t>organisation</a:t>
            </a:r>
            <a:r>
              <a:rPr lang="en-US" dirty="0" smtClean="0">
                <a:solidFill>
                  <a:srgbClr val="000000"/>
                </a:solidFill>
                <a:latin typeface="Poppins"/>
              </a:rPr>
              <a:t> (as a consumer of the cloud service) can apply to help reduce risk to your applications and information.</a:t>
            </a:r>
          </a:p>
          <a:p>
            <a:pPr fontAlgn="base"/>
            <a:r>
              <a:rPr lang="en-US" b="1" dirty="0" smtClean="0">
                <a:solidFill>
                  <a:srgbClr val="000000"/>
                </a:solidFill>
                <a:latin typeface="Poppins"/>
              </a:rPr>
              <a:t>7 Consider residual risks</a:t>
            </a:r>
          </a:p>
          <a:p>
            <a:pPr fontAlgn="base"/>
            <a:r>
              <a:rPr lang="en-US" dirty="0" smtClean="0">
                <a:solidFill>
                  <a:srgbClr val="000000"/>
                </a:solidFill>
                <a:latin typeface="Poppins"/>
              </a:rPr>
              <a:t>Having worked through the above steps, decide whether any remaining risks are acceptable.</a:t>
            </a:r>
          </a:p>
          <a:p>
            <a:pPr fontAlgn="base"/>
            <a:r>
              <a:rPr lang="en-US" b="1" dirty="0" smtClean="0">
                <a:solidFill>
                  <a:srgbClr val="000000"/>
                </a:solidFill>
                <a:latin typeface="Poppins"/>
              </a:rPr>
              <a:t>8 Continue to monitor and manage the risks</a:t>
            </a:r>
          </a:p>
          <a:p>
            <a:pPr fontAlgn="base"/>
            <a:r>
              <a:rPr lang="en-US" dirty="0" smtClean="0">
                <a:solidFill>
                  <a:srgbClr val="000000"/>
                </a:solidFill>
                <a:latin typeface="Poppins"/>
              </a:rPr>
              <a:t>Once in use, periodically review whether the service still meets your business and security needs.</a:t>
            </a:r>
            <a:endParaRPr lang="en-US" b="0" i="0" dirty="0" smtClean="0">
              <a:solidFill>
                <a:srgbClr val="000000"/>
              </a:solidFill>
              <a:effectLst/>
              <a:latin typeface="Poppins"/>
            </a:endParaRPr>
          </a:p>
          <a:p>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18</a:t>
            </a:fld>
            <a:endParaRPr lang="en-GB"/>
          </a:p>
        </p:txBody>
      </p:sp>
    </p:spTree>
    <p:extLst>
      <p:ext uri="{BB962C8B-B14F-4D97-AF65-F5344CB8AC3E}">
        <p14:creationId xmlns:p14="http://schemas.microsoft.com/office/powerpoint/2010/main" val="1565436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a:t>
            </a:r>
            <a:r>
              <a:rPr lang="en-GB" baseline="0" dirty="0" smtClean="0"/>
              <a:t> real world, as a security person how does it work ? There are sometimes, an acquisition or a new project being on boarded. There are some great minds at there doing a great job, whilst there are also lots of chaos out there. Sometimes as a security person, you are informed of this new project half-way before it goes live. Sometimes, you are brought in (good news) at the beginning of the project which is excellent, and you are fully involved as a security person – mostly enabling the security as opposed to disabling the company. And some other times, which is sadly a lot of the time, as a security person you are brought in to the project at a very late stage.</a:t>
            </a:r>
          </a:p>
          <a:p>
            <a:endParaRPr lang="en-GB" baseline="0" dirty="0" smtClean="0"/>
          </a:p>
          <a:p>
            <a:r>
              <a:rPr lang="en-GB" baseline="0" dirty="0" smtClean="0"/>
              <a:t>But at whichever point you are brought in – you have a job to deliver, and that is to secure the data, minimise business risks </a:t>
            </a:r>
            <a:r>
              <a:rPr lang="en-GB" baseline="0" dirty="0" err="1" smtClean="0"/>
              <a:t>assosicated</a:t>
            </a:r>
            <a:r>
              <a:rPr lang="en-GB" baseline="0" dirty="0" smtClean="0"/>
              <a:t> with data leakages/asset compromise. </a:t>
            </a:r>
            <a:r>
              <a:rPr lang="en-GB" baseline="0" dirty="0" err="1" smtClean="0"/>
              <a:t>So,how</a:t>
            </a:r>
            <a:r>
              <a:rPr lang="en-GB" baseline="0" dirty="0" smtClean="0"/>
              <a:t> do you go about achieving this. </a:t>
            </a:r>
          </a:p>
          <a:p>
            <a:endParaRPr lang="en-GB" baseline="0" dirty="0" smtClean="0"/>
          </a:p>
          <a:p>
            <a:r>
              <a:rPr lang="en-GB" baseline="0" dirty="0" smtClean="0"/>
              <a:t>You would need to first start with true </a:t>
            </a:r>
            <a:r>
              <a:rPr lang="en-GB" baseline="0" dirty="0" err="1" smtClean="0"/>
              <a:t>visbility</a:t>
            </a:r>
            <a:r>
              <a:rPr lang="en-GB" baseline="0" dirty="0" smtClean="0"/>
              <a:t> of all assets, you would need to understand the flow of traffic, who connects to where, where are the enforcement points – which polices are to be enforced, are the assets tagged, is there an automation for the enforcement of policies – and this is where dome9 as a tool comes into the picture to provide the visibility you require.</a:t>
            </a:r>
          </a:p>
        </p:txBody>
      </p:sp>
      <p:sp>
        <p:nvSpPr>
          <p:cNvPr id="4" name="Slide Number Placeholder 3"/>
          <p:cNvSpPr>
            <a:spLocks noGrp="1"/>
          </p:cNvSpPr>
          <p:nvPr>
            <p:ph type="sldNum" sz="quarter" idx="10"/>
          </p:nvPr>
        </p:nvSpPr>
        <p:spPr/>
        <p:txBody>
          <a:bodyPr/>
          <a:lstStyle/>
          <a:p>
            <a:fld id="{15038F07-2499-4279-A2CE-5EA34830705F}" type="slidenum">
              <a:rPr lang="en-GB" smtClean="0"/>
              <a:t>19</a:t>
            </a:fld>
            <a:endParaRPr lang="en-GB"/>
          </a:p>
        </p:txBody>
      </p:sp>
    </p:spTree>
    <p:extLst>
      <p:ext uri="{BB962C8B-B14F-4D97-AF65-F5344CB8AC3E}">
        <p14:creationId xmlns:p14="http://schemas.microsoft.com/office/powerpoint/2010/main" val="39445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If you have a question in between, please do send your question in the chat, and I will take them as we go along or after the </a:t>
            </a:r>
            <a:r>
              <a:rPr lang="en-GB" baseline="0" dirty="0" err="1" smtClean="0"/>
              <a:t>sesh</a:t>
            </a:r>
            <a:r>
              <a:rPr lang="en-GB" baseline="0" dirty="0" smtClean="0"/>
              <a:t>, depending on how we are doing for time.</a:t>
            </a:r>
          </a:p>
          <a:p>
            <a:endParaRPr lang="en-GB" baseline="0" dirty="0" smtClean="0"/>
          </a:p>
          <a:p>
            <a:r>
              <a:rPr lang="en-GB" baseline="0" dirty="0" smtClean="0"/>
              <a:t>There is one fundamental question – how many points of entry or back doors are being opened?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2</a:t>
            </a:fld>
            <a:endParaRPr lang="en-GB"/>
          </a:p>
        </p:txBody>
      </p:sp>
    </p:spTree>
    <p:extLst>
      <p:ext uri="{BB962C8B-B14F-4D97-AF65-F5344CB8AC3E}">
        <p14:creationId xmlns:p14="http://schemas.microsoft.com/office/powerpoint/2010/main" val="1746553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Dome9 - </a:t>
            </a: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20</a:t>
            </a:fld>
            <a:endParaRPr lang="en-US" dirty="0"/>
          </a:p>
        </p:txBody>
      </p:sp>
    </p:spTree>
    <p:extLst>
      <p:ext uri="{BB962C8B-B14F-4D97-AF65-F5344CB8AC3E}">
        <p14:creationId xmlns:p14="http://schemas.microsoft.com/office/powerpoint/2010/main" val="2507396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cs typeface="Arial" pitchFamily="34" charset="0"/>
              </a:rPr>
              <a:t>Dome9 is a way to gain visibility, control of native security tools and</a:t>
            </a:r>
            <a:r>
              <a:rPr lang="en-US" sz="1200" baseline="0" dirty="0" smtClean="0">
                <a:cs typeface="Arial" pitchFamily="34" charset="0"/>
              </a:rPr>
              <a:t> co</a:t>
            </a:r>
            <a:r>
              <a:rPr lang="en-US" sz="1200" dirty="0" smtClean="0">
                <a:cs typeface="Arial" pitchFamily="34" charset="0"/>
              </a:rPr>
              <a:t>mpliance in public multi-cloud environments</a:t>
            </a:r>
          </a:p>
          <a:p>
            <a:pPr marL="0" indent="0">
              <a:buFont typeface="Wingdings" panose="05000000000000000000" pitchFamily="2" charset="2"/>
              <a:buNone/>
            </a:pPr>
            <a:endParaRPr lang="en-US" sz="1200" dirty="0" smtClean="0">
              <a:cs typeface="Arial" pitchFamily="34" charset="0"/>
            </a:endParaRPr>
          </a:p>
          <a:p>
            <a:pPr marL="0" indent="0">
              <a:buFont typeface="Wingdings" panose="05000000000000000000" pitchFamily="2" charset="2"/>
              <a:buNone/>
            </a:pPr>
            <a:r>
              <a:rPr lang="en-US" sz="1200" dirty="0" smtClean="0">
                <a:cs typeface="Arial" pitchFamily="34" charset="0"/>
              </a:rPr>
              <a:t>Dome 9 minimizes the attack surface and protects against vulnerabilities, identifies theft and data loss</a:t>
            </a:r>
          </a:p>
          <a:p>
            <a:pPr marL="0" indent="0">
              <a:buFont typeface="Wingdings" panose="05000000000000000000" pitchFamily="2" charset="2"/>
              <a:buNone/>
            </a:pPr>
            <a:endParaRPr lang="en-US" sz="1200" dirty="0" smtClean="0">
              <a:cs typeface="Arial"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smtClean="0">
                <a:cs typeface="Arial" pitchFamily="34" charset="0"/>
              </a:rPr>
              <a:t>Dome 9 analyzes and visualizes the configuration and data flows in cloud accounts in a way that uncovers </a:t>
            </a:r>
            <a:r>
              <a:rPr lang="en-US" sz="1200" b="1" u="sng" dirty="0" smtClean="0">
                <a:cs typeface="Arial" pitchFamily="34" charset="0"/>
              </a:rPr>
              <a:t>Security insights </a:t>
            </a:r>
            <a:r>
              <a:rPr lang="en-US" sz="1200" dirty="0" smtClean="0">
                <a:cs typeface="Arial" pitchFamily="34" charset="0"/>
              </a:rPr>
              <a:t>to the security administrator</a:t>
            </a:r>
          </a:p>
          <a:p>
            <a:pPr marL="0" indent="0">
              <a:buFont typeface="Wingdings" panose="05000000000000000000" pitchFamily="2" charset="2"/>
              <a:buNone/>
            </a:pPr>
            <a:endParaRPr lang="en-US" sz="1200" dirty="0" smtClean="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cs typeface="Arial" pitchFamily="34" charset="0"/>
            </a:endParaRPr>
          </a:p>
          <a:p>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21</a:t>
            </a:fld>
            <a:endParaRPr lang="en-GB"/>
          </a:p>
        </p:txBody>
      </p:sp>
    </p:spTree>
    <p:extLst>
      <p:ext uri="{BB962C8B-B14F-4D97-AF65-F5344CB8AC3E}">
        <p14:creationId xmlns:p14="http://schemas.microsoft.com/office/powerpoint/2010/main" val="3274632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use this activation code: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BCD9KMJUN20</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Lab address:</a:t>
            </a:r>
          </a:p>
          <a:p>
            <a:r>
              <a:rPr lang="en-GB" sz="1200" kern="1200" dirty="0" smtClean="0">
                <a:solidFill>
                  <a:schemeClr val="tx1"/>
                </a:solidFill>
                <a:effectLst/>
                <a:latin typeface="+mn-lt"/>
                <a:ea typeface="+mn-ea"/>
                <a:cs typeface="+mn-cs"/>
              </a:rPr>
              <a:t>https://drive.google.com/file/d/1NGpq4Bc1UyFuYxa6eocf7VaU7efLHOTG/view?usp=sharing</a:t>
            </a:r>
          </a:p>
          <a:p>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22</a:t>
            </a:fld>
            <a:endParaRPr lang="en-GB"/>
          </a:p>
        </p:txBody>
      </p:sp>
    </p:spTree>
    <p:extLst>
      <p:ext uri="{BB962C8B-B14F-4D97-AF65-F5344CB8AC3E}">
        <p14:creationId xmlns:p14="http://schemas.microsoft.com/office/powerpoint/2010/main" val="827277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23</a:t>
            </a:fld>
            <a:endParaRPr lang="en-US" dirty="0"/>
          </a:p>
        </p:txBody>
      </p:sp>
    </p:spTree>
    <p:extLst>
      <p:ext uri="{BB962C8B-B14F-4D97-AF65-F5344CB8AC3E}">
        <p14:creationId xmlns:p14="http://schemas.microsoft.com/office/powerpoint/2010/main" val="868113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secure all</a:t>
            </a:r>
            <a:r>
              <a:rPr lang="en-GB" baseline="0" dirty="0" smtClean="0"/>
              <a:t> these you want </a:t>
            </a:r>
            <a:r>
              <a:rPr lang="en-GB" baseline="0" dirty="0" err="1" smtClean="0"/>
              <a:t>ot</a:t>
            </a:r>
            <a:r>
              <a:rPr lang="en-GB" baseline="0" dirty="0" smtClean="0"/>
              <a:t> be able do the security in an automated fashion – why because multiple people can work in the cloud at the same time, multiple people are deploying different </a:t>
            </a:r>
            <a:r>
              <a:rPr lang="en-GB" baseline="0" dirty="0" err="1" smtClean="0"/>
              <a:t>applications.updating</a:t>
            </a:r>
            <a:r>
              <a:rPr lang="en-GB" baseline="0" dirty="0" smtClean="0"/>
              <a:t> / remember </a:t>
            </a:r>
            <a:r>
              <a:rPr lang="en-GB" baseline="0" dirty="0" err="1" smtClean="0"/>
              <a:t>clioud</a:t>
            </a:r>
            <a:r>
              <a:rPr lang="en-GB" baseline="0" dirty="0" smtClean="0"/>
              <a:t> is a dynamic environment, </a:t>
            </a:r>
            <a:r>
              <a:rPr lang="en-GB" baseline="0" dirty="0" err="1" smtClean="0"/>
              <a:t>contimuously</a:t>
            </a:r>
            <a:r>
              <a:rPr lang="en-GB" baseline="0" dirty="0" smtClean="0"/>
              <a:t> changing</a:t>
            </a:r>
          </a:p>
          <a:p>
            <a:endParaRPr lang="en-GB" baseline="0" dirty="0" smtClean="0"/>
          </a:p>
          <a:p>
            <a:r>
              <a:rPr lang="en-GB" baseline="0" dirty="0" smtClean="0"/>
              <a:t>Not just your front end applications developed by you, but also the back end – supply chain services, and the infrastructure. New integrations being discussed ever so often compared to traditional computing data centre.</a:t>
            </a:r>
          </a:p>
          <a:p>
            <a:endParaRPr lang="en-GB" baseline="0" dirty="0" smtClean="0"/>
          </a:p>
          <a:p>
            <a:r>
              <a:rPr lang="en-GB" baseline="0" dirty="0" smtClean="0"/>
              <a:t>When in the past, </a:t>
            </a:r>
            <a:r>
              <a:rPr lang="en-GB" baseline="0" dirty="0" err="1" smtClean="0"/>
              <a:t>developpers</a:t>
            </a:r>
            <a:r>
              <a:rPr lang="en-GB" baseline="0" dirty="0" smtClean="0"/>
              <a:t> would develop, stage, test then load into production – it would takes weeks if not months, years, now due to the how dynamic cloud computing is, the push into production </a:t>
            </a:r>
            <a:r>
              <a:rPr lang="en-GB" baseline="0" dirty="0" err="1" smtClean="0"/>
              <a:t>timline</a:t>
            </a:r>
            <a:r>
              <a:rPr lang="en-GB" baseline="0" dirty="0" smtClean="0"/>
              <a:t> has considerable reduced. In a highly dynamic environment, these could be weekly changes.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24</a:t>
            </a:fld>
            <a:endParaRPr lang="en-GB"/>
          </a:p>
        </p:txBody>
      </p:sp>
    </p:spTree>
    <p:extLst>
      <p:ext uri="{BB962C8B-B14F-4D97-AF65-F5344CB8AC3E}">
        <p14:creationId xmlns:p14="http://schemas.microsoft.com/office/powerpoint/2010/main" val="115100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lang="en-US" sz="1600" b="1" kern="0" dirty="0" smtClean="0">
                <a:solidFill>
                  <a:srgbClr val="FFFFFF"/>
                </a:solidFill>
                <a:latin typeface="Calibri"/>
              </a:rPr>
              <a:t>Centralized management </a:t>
            </a:r>
            <a:r>
              <a:rPr lang="en-US" sz="1600" kern="0" dirty="0" smtClean="0">
                <a:solidFill>
                  <a:srgbClr val="FFFFFF"/>
                </a:solidFill>
                <a:latin typeface="Calibri"/>
              </a:rPr>
              <a:t>to manage your public, private,</a:t>
            </a:r>
            <a:r>
              <a:rPr lang="en-US" sz="1600" kern="0" baseline="0" dirty="0" smtClean="0">
                <a:solidFill>
                  <a:srgbClr val="FFFFFF"/>
                </a:solidFill>
                <a:latin typeface="Calibri"/>
              </a:rPr>
              <a:t> </a:t>
            </a:r>
            <a:r>
              <a:rPr lang="en-US" sz="1600" kern="0" dirty="0" smtClean="0">
                <a:solidFill>
                  <a:srgbClr val="FFFFFF"/>
                </a:solidFill>
                <a:latin typeface="Calibri"/>
              </a:rPr>
              <a:t>hybrid and traditional data center. Consistent</a:t>
            </a:r>
            <a:r>
              <a:rPr lang="en-US" sz="1600" kern="0" baseline="0" dirty="0" smtClean="0">
                <a:solidFill>
                  <a:srgbClr val="FFFFFF"/>
                </a:solidFill>
                <a:latin typeface="Calibri"/>
              </a:rPr>
              <a:t> policy rules for all clouds!</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lang="en-US" sz="1600" b="1" kern="0" baseline="0" dirty="0" smtClean="0">
                <a:solidFill>
                  <a:srgbClr val="FFFFFF"/>
                </a:solidFill>
                <a:latin typeface="Calibri"/>
              </a:rPr>
              <a:t>We do prevention! </a:t>
            </a:r>
            <a:r>
              <a:rPr lang="en-US" sz="1600" kern="0" baseline="0" dirty="0" smtClean="0">
                <a:solidFill>
                  <a:srgbClr val="FFFFFF"/>
                </a:solidFill>
                <a:latin typeface="Calibri"/>
              </a:rPr>
              <a:t>– Best security Check Point can offer across clouds. N-S and E-W, this includes, AV, Anti-bot, Threat Extraction and Emulation, URL Filtering, Application Control</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lang="en-US" sz="1600" b="1" kern="0" baseline="0" dirty="0" smtClean="0">
                <a:solidFill>
                  <a:srgbClr val="FFFFFF"/>
                </a:solidFill>
                <a:latin typeface="Calibri"/>
              </a:rPr>
              <a:t>All Clouds </a:t>
            </a:r>
            <a:r>
              <a:rPr lang="en-US" sz="1600" kern="0" baseline="0" dirty="0" smtClean="0">
                <a:solidFill>
                  <a:srgbClr val="FFFFFF"/>
                </a:solidFill>
                <a:latin typeface="Calibri"/>
              </a:rPr>
              <a:t>– We support all major cloud platforms and the ecosystem is growing, latest to announce oracle cloud support</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lang="en-US" sz="1600" b="1" kern="0" baseline="0" dirty="0" smtClean="0">
                <a:solidFill>
                  <a:srgbClr val="FFFFFF"/>
                </a:solidFill>
                <a:latin typeface="Calibri"/>
              </a:rPr>
              <a:t>DevOps ready </a:t>
            </a:r>
            <a:r>
              <a:rPr lang="en-US" sz="1600" kern="0" baseline="0" dirty="0" smtClean="0">
                <a:solidFill>
                  <a:srgbClr val="FFFFFF"/>
                </a:solidFill>
                <a:latin typeface="Calibri"/>
              </a:rPr>
              <a:t>– We support full RESTful API and CLI access. </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lang="en-US" sz="1600" b="1" kern="0" dirty="0" smtClean="0">
                <a:solidFill>
                  <a:srgbClr val="FFFFFF"/>
                </a:solidFill>
                <a:latin typeface="Calibri"/>
              </a:rPr>
              <a:t>Adaptivness and automation </a:t>
            </a:r>
            <a:r>
              <a:rPr lang="en-US" sz="1600" kern="0" dirty="0" smtClean="0">
                <a:solidFill>
                  <a:srgbClr val="FFFFFF"/>
                </a:solidFill>
                <a:latin typeface="Calibri"/>
              </a:rPr>
              <a:t>– Support</a:t>
            </a:r>
            <a:r>
              <a:rPr lang="en-US" sz="1600" kern="0" baseline="0" dirty="0" smtClean="0">
                <a:solidFill>
                  <a:srgbClr val="FFFFFF"/>
                </a:solidFill>
                <a:latin typeface="Calibri"/>
              </a:rPr>
              <a:t> </a:t>
            </a:r>
            <a:r>
              <a:rPr lang="en-US" sz="1600" dirty="0" smtClean="0">
                <a:solidFill>
                  <a:schemeClr val="dk2"/>
                </a:solidFill>
                <a:latin typeface="Calibri"/>
                <a:ea typeface="Calibri"/>
                <a:cs typeface="Calibri"/>
                <a:sym typeface="Calibri"/>
              </a:rPr>
              <a:t>Auto-Provisioning via ready</a:t>
            </a:r>
            <a:r>
              <a:rPr lang="en-US" sz="1600" baseline="0" dirty="0" smtClean="0">
                <a:solidFill>
                  <a:schemeClr val="dk2"/>
                </a:solidFill>
                <a:latin typeface="Calibri"/>
                <a:ea typeface="Calibri"/>
                <a:cs typeface="Calibri"/>
                <a:sym typeface="Calibri"/>
              </a:rPr>
              <a:t> to use </a:t>
            </a:r>
            <a:r>
              <a:rPr lang="en-US" sz="1600" dirty="0" smtClean="0">
                <a:solidFill>
                  <a:schemeClr val="dk2"/>
                </a:solidFill>
                <a:latin typeface="Calibri"/>
                <a:ea typeface="Calibri"/>
                <a:cs typeface="Calibri"/>
                <a:sym typeface="Calibri"/>
              </a:rPr>
              <a:t>templates and APIs, Auto-Scaling security with PAYG</a:t>
            </a:r>
            <a:r>
              <a:rPr lang="en-US" sz="1600" baseline="0" dirty="0" smtClean="0">
                <a:solidFill>
                  <a:schemeClr val="dk2"/>
                </a:solidFill>
                <a:latin typeface="Calibri"/>
                <a:ea typeface="Calibri"/>
                <a:cs typeface="Calibri"/>
                <a:sym typeface="Calibri"/>
              </a:rPr>
              <a:t> licensing and thus, </a:t>
            </a:r>
            <a:r>
              <a:rPr lang="en-US" sz="1600" dirty="0" smtClean="0">
                <a:solidFill>
                  <a:schemeClr val="dk2"/>
                </a:solidFill>
                <a:latin typeface="Calibri"/>
                <a:ea typeface="Calibri"/>
                <a:cs typeface="Calibri"/>
                <a:sym typeface="Calibri"/>
              </a:rPr>
              <a:t>Auto-Protection with zero touch hassle.</a:t>
            </a:r>
            <a:r>
              <a:rPr lang="en-US" sz="1600" baseline="0" dirty="0" smtClean="0">
                <a:solidFill>
                  <a:schemeClr val="dk2"/>
                </a:solidFill>
                <a:latin typeface="Calibri"/>
                <a:ea typeface="Calibri"/>
                <a:cs typeface="Calibri"/>
                <a:sym typeface="Calibri"/>
              </a:rPr>
              <a:t> </a:t>
            </a:r>
            <a:br>
              <a:rPr lang="en-US" sz="1600" baseline="0" dirty="0" smtClean="0">
                <a:solidFill>
                  <a:schemeClr val="dk2"/>
                </a:solidFill>
                <a:latin typeface="Calibri"/>
                <a:ea typeface="Calibri"/>
                <a:cs typeface="Calibri"/>
                <a:sym typeface="Calibri"/>
              </a:rPr>
            </a:br>
            <a:r>
              <a:rPr lang="en-US" sz="1600" dirty="0" err="1" smtClean="0">
                <a:solidFill>
                  <a:schemeClr val="dk2"/>
                </a:solidFill>
                <a:latin typeface="Calibri"/>
                <a:ea typeface="Calibri"/>
                <a:cs typeface="Calibri"/>
                <a:sym typeface="Calibri"/>
              </a:rPr>
              <a:t>vSEC</a:t>
            </a:r>
            <a:r>
              <a:rPr lang="en-US" sz="1600" dirty="0" smtClean="0">
                <a:solidFill>
                  <a:schemeClr val="dk2"/>
                </a:solidFill>
                <a:latin typeface="Calibri"/>
                <a:ea typeface="Calibri"/>
                <a:cs typeface="Calibri"/>
                <a:sym typeface="Calibri"/>
              </a:rPr>
              <a:t> Adapts</a:t>
            </a:r>
            <a:r>
              <a:rPr lang="en-US" sz="1600" baseline="0" dirty="0" smtClean="0">
                <a:solidFill>
                  <a:schemeClr val="dk2"/>
                </a:solidFill>
                <a:latin typeface="Calibri"/>
                <a:ea typeface="Calibri"/>
                <a:cs typeface="Calibri"/>
                <a:sym typeface="Calibri"/>
              </a:rPr>
              <a:t> policy rules to application changes automatically.</a:t>
            </a:r>
            <a:endParaRPr lang="en-US" sz="1600" dirty="0" smtClean="0">
              <a:solidFill>
                <a:schemeClr val="dk2"/>
              </a:solidFill>
              <a:latin typeface="Calibri"/>
              <a:ea typeface="Calibri"/>
              <a:cs typeface="Calibri"/>
              <a:sym typeface="Calibri"/>
            </a:endParaRP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endParaRPr lang="en-US" sz="1600" kern="0" dirty="0" smtClean="0">
              <a:solidFill>
                <a:srgbClr val="FFFFFF"/>
              </a:solidFill>
              <a:latin typeface="Calibri"/>
            </a:endParaRPr>
          </a:p>
          <a:p>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25</a:t>
            </a:fld>
            <a:endParaRPr lang="en-US" dirty="0"/>
          </a:p>
        </p:txBody>
      </p:sp>
    </p:spTree>
    <p:extLst>
      <p:ext uri="{BB962C8B-B14F-4D97-AF65-F5344CB8AC3E}">
        <p14:creationId xmlns:p14="http://schemas.microsoft.com/office/powerpoint/2010/main" val="2124010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26</a:t>
            </a:fld>
            <a:endParaRPr lang="en-GB"/>
          </a:p>
        </p:txBody>
      </p:sp>
    </p:spTree>
    <p:extLst>
      <p:ext uri="{BB962C8B-B14F-4D97-AF65-F5344CB8AC3E}">
        <p14:creationId xmlns:p14="http://schemas.microsoft.com/office/powerpoint/2010/main" val="540252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27</a:t>
            </a:fld>
            <a:endParaRPr lang="en-US" dirty="0"/>
          </a:p>
        </p:txBody>
      </p:sp>
    </p:spTree>
    <p:extLst>
      <p:ext uri="{BB962C8B-B14F-4D97-AF65-F5344CB8AC3E}">
        <p14:creationId xmlns:p14="http://schemas.microsoft.com/office/powerpoint/2010/main" val="162599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most importantly if ther</a:t>
            </a:r>
            <a:r>
              <a:rPr lang="en-GB" baseline="0" dirty="0" smtClean="0"/>
              <a:t>e is anything I want you to remember throughout this </a:t>
            </a:r>
            <a:r>
              <a:rPr lang="en-GB" baseline="0" dirty="0" err="1" smtClean="0"/>
              <a:t>sesh</a:t>
            </a:r>
            <a:r>
              <a:rPr lang="en-GB" baseline="0" dirty="0" smtClean="0"/>
              <a:t> – is this question – how many points of entry, back doors are being opened ?</a:t>
            </a:r>
          </a:p>
          <a:p>
            <a:endParaRPr lang="en-GB" baseline="0" dirty="0" smtClean="0"/>
          </a:p>
          <a:p>
            <a:r>
              <a:rPr lang="en-GB" baseline="0" dirty="0" smtClean="0"/>
              <a:t>This question is key for any person working in the security industry, and I so often, see, we all being tech, we jump to solve a specific tech issue – ACLs requires fine tuning, Logs and monitoring need stepping up, but there is one key question every single security personnel does is to step back and ask and that is – how many points of entry, back doors are being opened ? </a:t>
            </a:r>
          </a:p>
          <a:p>
            <a:endParaRPr lang="en-GB" baseline="0" dirty="0" smtClean="0"/>
          </a:p>
          <a:p>
            <a:r>
              <a:rPr lang="en-GB" baseline="0" dirty="0" smtClean="0"/>
              <a:t>This single question leads to finding the correct answer. </a:t>
            </a:r>
          </a:p>
          <a:p>
            <a:endParaRPr lang="en-GB" baseline="0" dirty="0" smtClean="0"/>
          </a:p>
          <a:p>
            <a:r>
              <a:rPr lang="en-GB" baseline="0" dirty="0" smtClean="0"/>
              <a:t>So remember this point I will be quizzing this throughout </a:t>
            </a:r>
            <a:r>
              <a:rPr lang="en-GB" baseline="0" dirty="0" smtClean="0">
                <a:sym typeface="Wingdings" panose="05000000000000000000" pitchFamily="2" charset="2"/>
              </a:rPr>
              <a:t></a:t>
            </a:r>
          </a:p>
          <a:p>
            <a:endParaRPr lang="en-GB" baseline="0" dirty="0" smtClean="0">
              <a:sym typeface="Wingdings" panose="05000000000000000000" pitchFamily="2" charset="2"/>
            </a:endParaRPr>
          </a:p>
          <a:p>
            <a:r>
              <a:rPr lang="en-GB" baseline="0" dirty="0" smtClean="0">
                <a:sym typeface="Wingdings" panose="05000000000000000000" pitchFamily="2" charset="2"/>
              </a:rPr>
              <a:t>Let’s move on to start out cloud security 101 </a:t>
            </a:r>
            <a:r>
              <a:rPr lang="en-GB" baseline="0" dirty="0" err="1" smtClean="0">
                <a:sym typeface="Wingdings" panose="05000000000000000000" pitchFamily="2" charset="2"/>
              </a:rPr>
              <a:t>sesh</a:t>
            </a:r>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3</a:t>
            </a:fld>
            <a:endParaRPr lang="en-GB"/>
          </a:p>
        </p:txBody>
      </p:sp>
    </p:spTree>
    <p:extLst>
      <p:ext uri="{BB962C8B-B14F-4D97-AF65-F5344CB8AC3E}">
        <p14:creationId xmlns:p14="http://schemas.microsoft.com/office/powerpoint/2010/main" val="3643411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What’s in it ? Cloud has a certain few very peculiar</a:t>
            </a:r>
            <a:r>
              <a:rPr lang="en-US" sz="1200" b="0" i="0" kern="1200" baseline="0" dirty="0" smtClean="0">
                <a:solidFill>
                  <a:schemeClr val="tx1"/>
                </a:solidFill>
                <a:effectLst/>
                <a:latin typeface="+mn-lt"/>
                <a:ea typeface="+mn-ea"/>
                <a:cs typeface="+mn-cs"/>
              </a:rPr>
              <a:t> characteristics – it is agile, elastic, cheap, resilient, and comes with a high level of ease of deployment. But why is security so important in the cloud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Cloud data security is vital.</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Cloud security</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important</a:t>
            </a:r>
            <a:r>
              <a:rPr lang="en-US" sz="1200" b="0" i="0" kern="1200" dirty="0" smtClean="0">
                <a:solidFill>
                  <a:schemeClr val="tx1"/>
                </a:solidFill>
                <a:effectLst/>
                <a:latin typeface="+mn-lt"/>
                <a:ea typeface="+mn-ea"/>
                <a:cs typeface="+mn-cs"/>
              </a:rPr>
              <a:t> for both business and personal users. Everyone wants to know that their information in the cloud is safe</a:t>
            </a:r>
            <a:r>
              <a:rPr lang="en-US" sz="1200" b="0" i="0" kern="1200" baseline="0" dirty="0" smtClean="0">
                <a:solidFill>
                  <a:schemeClr val="tx1"/>
                </a:solidFill>
                <a:effectLst/>
                <a:latin typeface="+mn-lt"/>
                <a:ea typeface="+mn-ea"/>
                <a:cs typeface="+mn-cs"/>
              </a:rPr>
              <a:t> – that they will not be hacked, and that the fact you have trusted an infrastructure provider to host your data, should not in anyway cause your business reputational damage. Often the cloud infrastructure is shared, and some of your data may even hosted on multi cloud platforms.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 Cloud also provides an ever expanding amount of cloud services, and the freedom to operate multi cloud.</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So we spoke of the characteristics of the cloud, and shared infrastructure, what does shared infrastructure actually means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038F07-2499-4279-A2CE-5EA34830705F}" type="slidenum">
              <a:rPr lang="en-GB" smtClean="0"/>
              <a:t>4</a:t>
            </a:fld>
            <a:endParaRPr lang="en-GB"/>
          </a:p>
        </p:txBody>
      </p:sp>
    </p:spTree>
    <p:extLst>
      <p:ext uri="{BB962C8B-B14F-4D97-AF65-F5344CB8AC3E}">
        <p14:creationId xmlns:p14="http://schemas.microsoft.com/office/powerpoint/2010/main" val="4276218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Shared infrastructure model actually</a:t>
            </a:r>
            <a:r>
              <a:rPr lang="en-US" baseline="0" dirty="0" smtClean="0"/>
              <a:t> means shared responsibility</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charset="0"/>
                <a:ea typeface="+mn-ea"/>
                <a:cs typeface="+mn-cs"/>
              </a:rPr>
              <a:t>Shared responsibility means that the cloud providers protects their underlying infrastructure and you, as a customer, have responsibility to protect your data operating systems and applications</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shared responsibility, means that cloud customers</a:t>
            </a:r>
            <a:r>
              <a:rPr lang="en-US" baseline="0" dirty="0" smtClean="0"/>
              <a:t> are responsible to safeguard – protect their Data, protect the connected people, working onto the respective cloud platforms and some of the infrastructure (like OS and network configurations).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In a  multi tenant cloud environment, there may be multiple administrators/users working on multiple parts of a project – some could be working on the application, some on the networks, some in the back end. To the business, this is what makes cloud attractive, but at the same think for a security person – </a:t>
            </a:r>
            <a:r>
              <a:rPr lang="en-GB" baseline="0" dirty="0" smtClean="0"/>
              <a:t>”</a:t>
            </a:r>
            <a:r>
              <a:rPr lang="en-US" baseline="0" dirty="0" smtClean="0"/>
              <a:t> how many points of entry, back doors is being opened ?”</a:t>
            </a:r>
          </a:p>
          <a:p>
            <a:r>
              <a:rPr lang="en-US" baseline="0" dirty="0" smtClean="0"/>
              <a:t>?</a:t>
            </a:r>
          </a:p>
          <a:p>
            <a:endParaRPr lang="en-US" baseline="0" dirty="0" smtClean="0"/>
          </a:p>
          <a:p>
            <a:r>
              <a:rPr lang="en-US" baseline="0" dirty="0" smtClean="0"/>
              <a:t>As we have mentioned public cloud, and </a:t>
            </a:r>
            <a:r>
              <a:rPr lang="en-US" baseline="0" dirty="0" err="1" smtClean="0"/>
              <a:t>im</a:t>
            </a:r>
            <a:r>
              <a:rPr lang="en-US" baseline="0" dirty="0" smtClean="0"/>
              <a:t> sure some of you are saying, there are other types of clouds too – let’s take a look at the types of cloud deployment models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5</a:t>
            </a:fld>
            <a:endParaRPr lang="en-US" dirty="0"/>
          </a:p>
        </p:txBody>
      </p:sp>
    </p:spTree>
    <p:extLst>
      <p:ext uri="{BB962C8B-B14F-4D97-AF65-F5344CB8AC3E}">
        <p14:creationId xmlns:p14="http://schemas.microsoft.com/office/powerpoint/2010/main" val="1514523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Public</a:t>
            </a:r>
            <a:r>
              <a:rPr lang="en-US" sz="1200" b="0" i="0" kern="1200" baseline="0" dirty="0" smtClean="0">
                <a:solidFill>
                  <a:schemeClr val="tx1"/>
                </a:solidFill>
                <a:effectLst/>
                <a:latin typeface="+mn-lt"/>
                <a:ea typeface="+mn-ea"/>
                <a:cs typeface="+mn-cs"/>
              </a:rPr>
              <a:t> cloud vendors - </a:t>
            </a:r>
            <a:r>
              <a:rPr lang="en-US" sz="1200" b="0" i="0" kern="1200" dirty="0" smtClean="0">
                <a:solidFill>
                  <a:schemeClr val="tx1"/>
                </a:solidFill>
                <a:effectLst/>
                <a:latin typeface="+mn-lt"/>
                <a:ea typeface="+mn-ea"/>
                <a:cs typeface="+mn-cs"/>
              </a:rPr>
              <a:t> is the most common form of cloud deployment model. In this deployment model, a service provider makes resources available to public via internet. In this case, as a administrator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you don’t have to worry about the local hardware cost or keeping the local hardware up-to-date. This provides an opportunity of scalability and resource sharing that would not have been possible for a single organization to achieve. A common use case scenario is deploying a blog or a web application. Some of the common Public Cloud providers include Amazon Web Services, Microsoft Azure, Google Cloud Platform and IBM Cloud.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Private Cloud, one creates cloud environment in its own data-center and provides self-service access to compute resources for its own organization. Unlike Public Cloud, whose resources can be used by multiple organizations. Private Cloud platforms provides resources to solely one organization and they cannot be shared with other organizations (also known as single-tenant environment).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Hybrid Cloud is a combination of Private and Public Cloud. It tries to leverage benefits of both type of cloud platforms, allowing you to run your application in most appropriate location. Hybrid Cloud is essentially useful when some data cannot be put in cloud due to legal reasons. Its also useful when you want to keep old hardware/system running locally for applications which run on old hardware that cannot be updated. For instance, you can deploy your website on a public cloud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leverage scalability, and could deploy database in private cloud to secure the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Let’s take a look at the cloud service deployment model</a:t>
            </a:r>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6</a:t>
            </a:fld>
            <a:endParaRPr lang="en-GB"/>
          </a:p>
        </p:txBody>
      </p:sp>
    </p:spTree>
    <p:extLst>
      <p:ext uri="{BB962C8B-B14F-4D97-AF65-F5344CB8AC3E}">
        <p14:creationId xmlns:p14="http://schemas.microsoft.com/office/powerpoint/2010/main" val="2654532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7</a:t>
            </a:fld>
            <a:endParaRPr lang="en-GB"/>
          </a:p>
        </p:txBody>
      </p:sp>
    </p:spTree>
    <p:extLst>
      <p:ext uri="{BB962C8B-B14F-4D97-AF65-F5344CB8AC3E}">
        <p14:creationId xmlns:p14="http://schemas.microsoft.com/office/powerpoint/2010/main" val="2547129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type represents a different kind of service level and our control over that resource. </a:t>
            </a:r>
          </a:p>
          <a:p>
            <a:endParaRPr lang="en-US" dirty="0" smtClean="0"/>
          </a:p>
          <a:p>
            <a:r>
              <a:rPr lang="en-US" dirty="0" smtClean="0"/>
              <a:t>In a On </a:t>
            </a:r>
            <a:r>
              <a:rPr lang="en-US" dirty="0" err="1" smtClean="0"/>
              <a:t>Prem</a:t>
            </a:r>
            <a:r>
              <a:rPr lang="en-US" dirty="0" smtClean="0"/>
              <a:t> - private data center, we are responsible to set up and maintain everything. We need to set up a networking stack, prepare and configure storage, buy and prepare hardware, install software, and configure the virtualization host. Then we need to configure images and servers, and deploy and manage databases. Security is also our concern in all aspects—physical security, network security, host and OS security, and finally application security for all application software running on our servers.</a:t>
            </a:r>
          </a:p>
          <a:p>
            <a:endParaRPr lang="en-US" dirty="0" smtClean="0"/>
          </a:p>
          <a:p>
            <a:r>
              <a:rPr lang="en-US" dirty="0" smtClean="0"/>
              <a:t>With IaaS, it gets easier. We don't have to prepare anything anymore; all we need to do is sign up for a subscription and create a virtual machine when needed and start using it. The part where we must buy, prepare, configure, and maintain is no longer our concern and the cloud service provider takes care of that, in this example, Microsoft Azure. Preparing images and deployments is also no longer our responsibility. Security gets easier and physical, network, and host security are handled by Microsoft. We still have a responsibility in the security corner in order to keep our operating system up to date, patched, and secure. </a:t>
            </a:r>
          </a:p>
          <a:p>
            <a:endParaRPr lang="en-US" dirty="0" smtClean="0"/>
          </a:p>
          <a:p>
            <a:r>
              <a:rPr lang="en-US" dirty="0" smtClean="0"/>
              <a:t>Application security is very often overlooked. Neglect. When moving to the cloud, it is important to remember that resources and applications are publicly exposed and will experience significantly more "attacks" compared to when using on-premises infrastructure. Attacking resources on-premises usually means getting behind a firewall, then breaching the server and getting some data out. </a:t>
            </a:r>
          </a:p>
          <a:p>
            <a:endParaRPr lang="en-US" dirty="0" smtClean="0"/>
          </a:p>
          <a:p>
            <a:endParaRPr lang="en-US" dirty="0" smtClean="0"/>
          </a:p>
          <a:p>
            <a:r>
              <a:rPr lang="en-US" dirty="0" smtClean="0"/>
              <a:t>PaaS is getting even easier to use than IaaS- Microsoft is taking care of the operating system, additional software needed, and an additional layer of security. As the cloud business administrator you are required to still to maintain everything that is placed in the cloud (depending on the PaaS service) and the part of security still remains our problem. Again, people forget that security part very quickly as even more responsibility is on Microsoft. </a:t>
            </a:r>
          </a:p>
          <a:p>
            <a:endParaRPr lang="en-US" dirty="0" smtClean="0"/>
          </a:p>
          <a:p>
            <a:endParaRPr lang="en-US" dirty="0" smtClean="0"/>
          </a:p>
          <a:p>
            <a:r>
              <a:rPr lang="en-US" dirty="0" smtClean="0"/>
              <a:t>Finally, we have SaaS. In SaaS, the cloud service provider is taking care of almost everything, from end to end. In this case, we have a complete solution prepared and all we have to do is create a subscription and assign users different kinds of access. Usually, SaaS has to have modules, an administrator, and a user. The administrator module is used to manage users and access levels; the user module is used to actually use the software feature we subscribed to. Security stays our responsibility, only on the user level, and we need to make sure users are aware that they need to keep their credentials safe and their password strong enough, Use MFA to prevent accounts being brute-forced into. The best example of SaaS in Microsoft Cloud is Office 365</a:t>
            </a:r>
          </a:p>
          <a:p>
            <a:endParaRPr lang="en-US" dirty="0" smtClean="0"/>
          </a:p>
          <a:p>
            <a:r>
              <a:rPr lang="en-US" dirty="0" err="1" smtClean="0"/>
              <a:t>Serverless</a:t>
            </a:r>
            <a:r>
              <a:rPr lang="en-US" dirty="0" smtClean="0"/>
              <a:t> computing is not, despite its name, the elimination of servers from distributed applications. </a:t>
            </a:r>
            <a:r>
              <a:rPr lang="en-US" dirty="0" err="1" smtClean="0"/>
              <a:t>Serverless</a:t>
            </a:r>
            <a:r>
              <a:rPr lang="en-US" dirty="0" smtClean="0"/>
              <a:t> computing enables developers to build applications faster by eliminating the need for them to manage infrastructure. With </a:t>
            </a:r>
            <a:r>
              <a:rPr lang="en-US" dirty="0" err="1" smtClean="0"/>
              <a:t>serverless</a:t>
            </a:r>
            <a:r>
              <a:rPr lang="en-US" dirty="0" smtClean="0"/>
              <a:t> applications, the cloud service provider automatically provisions, scales and manages the infrastructure required to run the code. Developers bring their own containers to fully managed, Kubernetes-orchestrated clusters that can automatically scale up and down with sudden changes in traffic on spiky workloads.</a:t>
            </a:r>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8</a:t>
            </a:fld>
            <a:endParaRPr lang="en-GB"/>
          </a:p>
        </p:txBody>
      </p:sp>
    </p:spTree>
    <p:extLst>
      <p:ext uri="{BB962C8B-B14F-4D97-AF65-F5344CB8AC3E}">
        <p14:creationId xmlns:p14="http://schemas.microsoft.com/office/powerpoint/2010/main" val="3007755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you can see here, from the just the days of IaaS PaaS </a:t>
            </a:r>
            <a:r>
              <a:rPr lang="en-GB" baseline="0" dirty="0" err="1" smtClean="0"/>
              <a:t>Saas</a:t>
            </a:r>
            <a:r>
              <a:rPr lang="en-GB" baseline="0" dirty="0" smtClean="0"/>
              <a:t>, the service models are increasing on a daily basis. Storage as a service, DB as a service, Function as a server, </a:t>
            </a:r>
            <a:r>
              <a:rPr lang="en-GB" baseline="0" dirty="0" err="1" smtClean="0"/>
              <a:t>serverless</a:t>
            </a:r>
            <a:r>
              <a:rPr lang="en-GB" baseline="0" dirty="0" smtClean="0"/>
              <a:t>, and so forth. With an every growing list like this, we as security administrators must make sure, we are applying the correct level of security to safeguard our applications, data, and users connecting/connected in the cloud.</a:t>
            </a:r>
          </a:p>
          <a:p>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As</a:t>
            </a:r>
            <a:r>
              <a:rPr lang="en-GB" baseline="0" dirty="0" smtClean="0"/>
              <a:t> colourful as this picture looks – the question remain the same – with your data being the cloud how many point of entry, back doors is being opened ? And this leads to the question - </a:t>
            </a:r>
            <a:endParaRPr lang="en-US" baseline="0" dirty="0" smtClean="0"/>
          </a:p>
          <a:p>
            <a:r>
              <a:rPr lang="en-GB" baseline="0" dirty="0" smtClean="0"/>
              <a:t> ”</a:t>
            </a:r>
            <a:endParaRPr lang="en-GB" dirty="0"/>
          </a:p>
        </p:txBody>
      </p:sp>
      <p:sp>
        <p:nvSpPr>
          <p:cNvPr id="4" name="Slide Number Placeholder 3"/>
          <p:cNvSpPr>
            <a:spLocks noGrp="1"/>
          </p:cNvSpPr>
          <p:nvPr>
            <p:ph type="sldNum" sz="quarter" idx="10"/>
          </p:nvPr>
        </p:nvSpPr>
        <p:spPr/>
        <p:txBody>
          <a:bodyPr/>
          <a:lstStyle/>
          <a:p>
            <a:fld id="{15038F07-2499-4279-A2CE-5EA34830705F}" type="slidenum">
              <a:rPr lang="en-GB" smtClean="0"/>
              <a:t>9</a:t>
            </a:fld>
            <a:endParaRPr lang="en-GB"/>
          </a:p>
        </p:txBody>
      </p:sp>
    </p:spTree>
    <p:extLst>
      <p:ext uri="{BB962C8B-B14F-4D97-AF65-F5344CB8AC3E}">
        <p14:creationId xmlns:p14="http://schemas.microsoft.com/office/powerpoint/2010/main" val="3380903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20979-0115-9B42-843A-9D6E8C1FFE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6CC8E8A-B536-4742-9946-A4734B69BB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47D1BC8-F1CA-7E40-BA3F-E83598F61A5F}"/>
              </a:ext>
            </a:extLst>
          </p:cNvPr>
          <p:cNvSpPr>
            <a:spLocks noGrp="1"/>
          </p:cNvSpPr>
          <p:nvPr>
            <p:ph type="dt" sz="half" idx="10"/>
          </p:nvPr>
        </p:nvSpPr>
        <p:spPr/>
        <p:txBody>
          <a:bodyPr/>
          <a:lstStyle/>
          <a:p>
            <a:fld id="{81692F54-8153-7B4C-8A9C-E2C2D770DD1B}" type="datetimeFigureOut">
              <a:rPr lang="en-US" smtClean="0"/>
              <a:t>6/2/2020</a:t>
            </a:fld>
            <a:endParaRPr lang="en-US"/>
          </a:p>
        </p:txBody>
      </p:sp>
      <p:sp>
        <p:nvSpPr>
          <p:cNvPr id="5" name="Footer Placeholder 4">
            <a:extLst>
              <a:ext uri="{FF2B5EF4-FFF2-40B4-BE49-F238E27FC236}">
                <a16:creationId xmlns:a16="http://schemas.microsoft.com/office/drawing/2014/main" id="{34FC82E0-C8CE-2543-AEDD-4CFE38C9C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B7A80-F34B-E94E-B9B5-7B3203E1C105}"/>
              </a:ext>
            </a:extLst>
          </p:cNvPr>
          <p:cNvSpPr>
            <a:spLocks noGrp="1"/>
          </p:cNvSpPr>
          <p:nvPr>
            <p:ph type="sldNum" sz="quarter" idx="12"/>
          </p:nvPr>
        </p:nvSpPr>
        <p:spPr/>
        <p:txBody>
          <a:bodyPr/>
          <a:lstStyle/>
          <a:p>
            <a:fld id="{8ECD0010-19F7-9C4C-9D8E-3A3639E93A69}" type="slidenum">
              <a:rPr lang="en-US" smtClean="0"/>
              <a:t>‹#›</a:t>
            </a:fld>
            <a:endParaRPr lang="en-US"/>
          </a:p>
        </p:txBody>
      </p:sp>
    </p:spTree>
    <p:extLst>
      <p:ext uri="{BB962C8B-B14F-4D97-AF65-F5344CB8AC3E}">
        <p14:creationId xmlns:p14="http://schemas.microsoft.com/office/powerpoint/2010/main" val="613013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2531-573C-DD43-9755-18C6F2EEE51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180D46A-CB86-2541-8624-FDBC61A59C3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5B0813-8E4C-6F43-9FAA-3E11673C0D17}"/>
              </a:ext>
            </a:extLst>
          </p:cNvPr>
          <p:cNvSpPr>
            <a:spLocks noGrp="1"/>
          </p:cNvSpPr>
          <p:nvPr>
            <p:ph type="dt" sz="half" idx="10"/>
          </p:nvPr>
        </p:nvSpPr>
        <p:spPr/>
        <p:txBody>
          <a:bodyPr/>
          <a:lstStyle/>
          <a:p>
            <a:fld id="{81692F54-8153-7B4C-8A9C-E2C2D770DD1B}" type="datetimeFigureOut">
              <a:rPr lang="en-US" smtClean="0"/>
              <a:t>6/2/2020</a:t>
            </a:fld>
            <a:endParaRPr lang="en-US"/>
          </a:p>
        </p:txBody>
      </p:sp>
      <p:sp>
        <p:nvSpPr>
          <p:cNvPr id="5" name="Footer Placeholder 4">
            <a:extLst>
              <a:ext uri="{FF2B5EF4-FFF2-40B4-BE49-F238E27FC236}">
                <a16:creationId xmlns:a16="http://schemas.microsoft.com/office/drawing/2014/main" id="{B8AA9826-E938-7B4A-A78E-10476420B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CF342-F1F9-8740-B5C7-BF087133A1E4}"/>
              </a:ext>
            </a:extLst>
          </p:cNvPr>
          <p:cNvSpPr>
            <a:spLocks noGrp="1"/>
          </p:cNvSpPr>
          <p:nvPr>
            <p:ph type="sldNum" sz="quarter" idx="12"/>
          </p:nvPr>
        </p:nvSpPr>
        <p:spPr/>
        <p:txBody>
          <a:bodyPr/>
          <a:lstStyle/>
          <a:p>
            <a:fld id="{8ECD0010-19F7-9C4C-9D8E-3A3639E93A69}" type="slidenum">
              <a:rPr lang="en-US" smtClean="0"/>
              <a:t>‹#›</a:t>
            </a:fld>
            <a:endParaRPr lang="en-US"/>
          </a:p>
        </p:txBody>
      </p:sp>
    </p:spTree>
    <p:extLst>
      <p:ext uri="{BB962C8B-B14F-4D97-AF65-F5344CB8AC3E}">
        <p14:creationId xmlns:p14="http://schemas.microsoft.com/office/powerpoint/2010/main" val="2123069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4D1C88-CA56-554F-AE76-0967F3130F5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C1BF412-41EF-1149-9939-3E7CF011D9F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09932D0-CBCA-E94F-AAE3-B35F07A73227}"/>
              </a:ext>
            </a:extLst>
          </p:cNvPr>
          <p:cNvSpPr>
            <a:spLocks noGrp="1"/>
          </p:cNvSpPr>
          <p:nvPr>
            <p:ph type="dt" sz="half" idx="10"/>
          </p:nvPr>
        </p:nvSpPr>
        <p:spPr/>
        <p:txBody>
          <a:bodyPr/>
          <a:lstStyle/>
          <a:p>
            <a:fld id="{81692F54-8153-7B4C-8A9C-E2C2D770DD1B}" type="datetimeFigureOut">
              <a:rPr lang="en-US" smtClean="0"/>
              <a:t>6/2/2020</a:t>
            </a:fld>
            <a:endParaRPr lang="en-US"/>
          </a:p>
        </p:txBody>
      </p:sp>
      <p:sp>
        <p:nvSpPr>
          <p:cNvPr id="5" name="Footer Placeholder 4">
            <a:extLst>
              <a:ext uri="{FF2B5EF4-FFF2-40B4-BE49-F238E27FC236}">
                <a16:creationId xmlns:a16="http://schemas.microsoft.com/office/drawing/2014/main" id="{F029CC56-57C4-E444-A716-33318BE87A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5D9D1-E6FF-434B-8B69-4D709AFFAB07}"/>
              </a:ext>
            </a:extLst>
          </p:cNvPr>
          <p:cNvSpPr>
            <a:spLocks noGrp="1"/>
          </p:cNvSpPr>
          <p:nvPr>
            <p:ph type="sldNum" sz="quarter" idx="12"/>
          </p:nvPr>
        </p:nvSpPr>
        <p:spPr/>
        <p:txBody>
          <a:bodyPr/>
          <a:lstStyle/>
          <a:p>
            <a:fld id="{8ECD0010-19F7-9C4C-9D8E-3A3639E93A69}" type="slidenum">
              <a:rPr lang="en-US" smtClean="0"/>
              <a:t>‹#›</a:t>
            </a:fld>
            <a:endParaRPr lang="en-US"/>
          </a:p>
        </p:txBody>
      </p:sp>
    </p:spTree>
    <p:extLst>
      <p:ext uri="{BB962C8B-B14F-4D97-AF65-F5344CB8AC3E}">
        <p14:creationId xmlns:p14="http://schemas.microsoft.com/office/powerpoint/2010/main" val="44870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endParaRPr lang="en-US" dirty="0"/>
          </a:p>
        </p:txBody>
      </p:sp>
      <p:sp>
        <p:nvSpPr>
          <p:cNvPr id="4" name="Date" hidden="1"/>
          <p:cNvSpPr>
            <a:spLocks noGrp="1"/>
          </p:cNvSpPr>
          <p:nvPr>
            <p:ph type="dt" sz="quarter" idx="12"/>
          </p:nvPr>
        </p:nvSpPr>
        <p:spPr>
          <a:xfrm>
            <a:off x="609759" y="6356351"/>
            <a:ext cx="2843954" cy="365125"/>
          </a:xfrm>
          <a:prstGeom prst="rect">
            <a:avLst/>
          </a:prstGeom>
        </p:spPr>
        <p:txBody>
          <a:bodyPr/>
          <a:lstStyle/>
          <a:p>
            <a:fld id="{1C396E99-728E-4BC1-9827-5FA2D157E6FB}" type="datetimeFigureOut">
              <a:rPr lang="en-US" smtClean="0"/>
              <a:t>6/2/2020</a:t>
            </a:fld>
            <a:endParaRPr lang="en-US" dirty="0"/>
          </a:p>
        </p:txBody>
      </p:sp>
      <p:sp>
        <p:nvSpPr>
          <p:cNvPr id="13" name="Bullet text"/>
          <p:cNvSpPr>
            <a:spLocks noGrp="1"/>
          </p:cNvSpPr>
          <p:nvPr>
            <p:ph sz="quarter" idx="11"/>
          </p:nvPr>
        </p:nvSpPr>
        <p:spPr>
          <a:xfrm>
            <a:off x="583226" y="1457960"/>
            <a:ext cx="11003780"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994" y="460552"/>
            <a:ext cx="9859907"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8201012"/>
      </p:ext>
    </p:extLst>
  </p:cSld>
  <p:clrMapOvr>
    <a:masterClrMapping/>
  </p:clrMapOvr>
  <p:transition>
    <p:fade/>
  </p:transition>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endParaRPr lang="en-US" dirty="0"/>
          </a:p>
        </p:txBody>
      </p:sp>
      <p:sp>
        <p:nvSpPr>
          <p:cNvPr id="4" name="Date" hidden="1"/>
          <p:cNvSpPr>
            <a:spLocks noGrp="1"/>
          </p:cNvSpPr>
          <p:nvPr>
            <p:ph type="dt" sz="half" idx="11"/>
          </p:nvPr>
        </p:nvSpPr>
        <p:spPr/>
        <p:txBody>
          <a:bodyPr/>
          <a:lstStyle/>
          <a:p>
            <a:fld id="{285138E8-3F3E-4DC5-A5FA-50868B94627A}" type="datetimeFigureOut">
              <a:rPr lang="en-US" smtClean="0"/>
              <a:t>6/2/2020</a:t>
            </a:fld>
            <a:endParaRPr lang="en-US" dirty="0"/>
          </a:p>
        </p:txBody>
      </p:sp>
    </p:spTree>
    <p:extLst>
      <p:ext uri="{BB962C8B-B14F-4D97-AF65-F5344CB8AC3E}">
        <p14:creationId xmlns:p14="http://schemas.microsoft.com/office/powerpoint/2010/main" val="2307439962"/>
      </p:ext>
    </p:extLst>
  </p:cSld>
  <p:clrMapOvr>
    <a:masterClrMapping/>
  </p:clrMapOvr>
  <p:transition>
    <p:fade/>
  </p:transition>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hidden="1"/>
          <p:cNvSpPr>
            <a:spLocks noGrp="1"/>
          </p:cNvSpPr>
          <p:nvPr>
            <p:ph type="ftr" sz="quarter" idx="11"/>
          </p:nvPr>
        </p:nvSpPr>
        <p:spPr/>
        <p:txBody>
          <a:bodyPr/>
          <a:lstStyle/>
          <a:p>
            <a:endParaRPr lang="en-US"/>
          </a:p>
        </p:txBody>
      </p:sp>
      <p:sp>
        <p:nvSpPr>
          <p:cNvPr id="4" name="Date Placeholder 3"/>
          <p:cNvSpPr>
            <a:spLocks noGrp="1"/>
          </p:cNvSpPr>
          <p:nvPr>
            <p:ph type="dt" sz="half" idx="12"/>
          </p:nvPr>
        </p:nvSpPr>
        <p:spPr/>
        <p:txBody>
          <a:bodyPr/>
          <a:lstStyle/>
          <a:p>
            <a:fld id="{AEB740D7-D939-4D52-8E45-D46F750AD534}" type="datetimeFigureOut">
              <a:rPr lang="en-US" smtClean="0"/>
              <a:t>6/2/2020</a:t>
            </a:fld>
            <a:endParaRPr lang="en-US"/>
          </a:p>
        </p:txBody>
      </p:sp>
    </p:spTree>
    <p:extLst>
      <p:ext uri="{BB962C8B-B14F-4D97-AF65-F5344CB8AC3E}">
        <p14:creationId xmlns:p14="http://schemas.microsoft.com/office/powerpoint/2010/main" val="1742781452"/>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71AF-06CB-D747-B44D-1325A65C0E1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1A40631-8F27-2A4E-A032-A0C0C088C11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B173F1-7497-A943-8D4D-D5F8B8B1EBB6}"/>
              </a:ext>
            </a:extLst>
          </p:cNvPr>
          <p:cNvSpPr>
            <a:spLocks noGrp="1"/>
          </p:cNvSpPr>
          <p:nvPr>
            <p:ph type="dt" sz="half" idx="10"/>
          </p:nvPr>
        </p:nvSpPr>
        <p:spPr/>
        <p:txBody>
          <a:bodyPr/>
          <a:lstStyle/>
          <a:p>
            <a:fld id="{81692F54-8153-7B4C-8A9C-E2C2D770DD1B}" type="datetimeFigureOut">
              <a:rPr lang="en-US" smtClean="0"/>
              <a:t>6/2/2020</a:t>
            </a:fld>
            <a:endParaRPr lang="en-US"/>
          </a:p>
        </p:txBody>
      </p:sp>
      <p:sp>
        <p:nvSpPr>
          <p:cNvPr id="5" name="Footer Placeholder 4">
            <a:extLst>
              <a:ext uri="{FF2B5EF4-FFF2-40B4-BE49-F238E27FC236}">
                <a16:creationId xmlns:a16="http://schemas.microsoft.com/office/drawing/2014/main" id="{83E1FC9D-69E7-CD46-8432-2FABA1171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F07A1-7A35-494F-BA3D-71DE88D3A158}"/>
              </a:ext>
            </a:extLst>
          </p:cNvPr>
          <p:cNvSpPr>
            <a:spLocks noGrp="1"/>
          </p:cNvSpPr>
          <p:nvPr>
            <p:ph type="sldNum" sz="quarter" idx="12"/>
          </p:nvPr>
        </p:nvSpPr>
        <p:spPr/>
        <p:txBody>
          <a:bodyPr/>
          <a:lstStyle/>
          <a:p>
            <a:fld id="{8ECD0010-19F7-9C4C-9D8E-3A3639E93A69}" type="slidenum">
              <a:rPr lang="en-US" smtClean="0"/>
              <a:t>‹#›</a:t>
            </a:fld>
            <a:endParaRPr lang="en-US"/>
          </a:p>
        </p:txBody>
      </p:sp>
    </p:spTree>
    <p:extLst>
      <p:ext uri="{BB962C8B-B14F-4D97-AF65-F5344CB8AC3E}">
        <p14:creationId xmlns:p14="http://schemas.microsoft.com/office/powerpoint/2010/main" val="37651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07DB-39CA-6247-AB18-26E37BCA1EF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14F1BA9-A240-E447-BFCF-6BA45AD246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6FA82D7-1779-8D4F-9DDC-11E1A3BA0831}"/>
              </a:ext>
            </a:extLst>
          </p:cNvPr>
          <p:cNvSpPr>
            <a:spLocks noGrp="1"/>
          </p:cNvSpPr>
          <p:nvPr>
            <p:ph type="dt" sz="half" idx="10"/>
          </p:nvPr>
        </p:nvSpPr>
        <p:spPr/>
        <p:txBody>
          <a:bodyPr/>
          <a:lstStyle/>
          <a:p>
            <a:fld id="{81692F54-8153-7B4C-8A9C-E2C2D770DD1B}" type="datetimeFigureOut">
              <a:rPr lang="en-US" smtClean="0"/>
              <a:t>6/2/2020</a:t>
            </a:fld>
            <a:endParaRPr lang="en-US"/>
          </a:p>
        </p:txBody>
      </p:sp>
      <p:sp>
        <p:nvSpPr>
          <p:cNvPr id="5" name="Footer Placeholder 4">
            <a:extLst>
              <a:ext uri="{FF2B5EF4-FFF2-40B4-BE49-F238E27FC236}">
                <a16:creationId xmlns:a16="http://schemas.microsoft.com/office/drawing/2014/main" id="{3E779626-2CA9-B045-A221-9FE4D286F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3A618-474C-FC48-8068-6B815C31DE4E}"/>
              </a:ext>
            </a:extLst>
          </p:cNvPr>
          <p:cNvSpPr>
            <a:spLocks noGrp="1"/>
          </p:cNvSpPr>
          <p:nvPr>
            <p:ph type="sldNum" sz="quarter" idx="12"/>
          </p:nvPr>
        </p:nvSpPr>
        <p:spPr/>
        <p:txBody>
          <a:bodyPr/>
          <a:lstStyle/>
          <a:p>
            <a:fld id="{8ECD0010-19F7-9C4C-9D8E-3A3639E93A69}" type="slidenum">
              <a:rPr lang="en-US" smtClean="0"/>
              <a:t>‹#›</a:t>
            </a:fld>
            <a:endParaRPr lang="en-US"/>
          </a:p>
        </p:txBody>
      </p:sp>
    </p:spTree>
    <p:extLst>
      <p:ext uri="{BB962C8B-B14F-4D97-AF65-F5344CB8AC3E}">
        <p14:creationId xmlns:p14="http://schemas.microsoft.com/office/powerpoint/2010/main" val="2255793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7865-28D7-0C44-9456-B0A883F4C26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078E1C5-B8AC-484B-B851-1DE210B116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588322F-6CEF-914F-B055-D22571A5B20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7E26F61-6DE5-5547-9D43-EDB2A27A3FE9}"/>
              </a:ext>
            </a:extLst>
          </p:cNvPr>
          <p:cNvSpPr>
            <a:spLocks noGrp="1"/>
          </p:cNvSpPr>
          <p:nvPr>
            <p:ph type="dt" sz="half" idx="10"/>
          </p:nvPr>
        </p:nvSpPr>
        <p:spPr/>
        <p:txBody>
          <a:bodyPr/>
          <a:lstStyle/>
          <a:p>
            <a:fld id="{81692F54-8153-7B4C-8A9C-E2C2D770DD1B}" type="datetimeFigureOut">
              <a:rPr lang="en-US" smtClean="0"/>
              <a:t>6/2/2020</a:t>
            </a:fld>
            <a:endParaRPr lang="en-US"/>
          </a:p>
        </p:txBody>
      </p:sp>
      <p:sp>
        <p:nvSpPr>
          <p:cNvPr id="6" name="Footer Placeholder 5">
            <a:extLst>
              <a:ext uri="{FF2B5EF4-FFF2-40B4-BE49-F238E27FC236}">
                <a16:creationId xmlns:a16="http://schemas.microsoft.com/office/drawing/2014/main" id="{B7209A57-AB82-E340-ACC5-3F4DDA0F8B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E31108-B6F5-614D-839C-BE149AEC7BB4}"/>
              </a:ext>
            </a:extLst>
          </p:cNvPr>
          <p:cNvSpPr>
            <a:spLocks noGrp="1"/>
          </p:cNvSpPr>
          <p:nvPr>
            <p:ph type="sldNum" sz="quarter" idx="12"/>
          </p:nvPr>
        </p:nvSpPr>
        <p:spPr/>
        <p:txBody>
          <a:bodyPr/>
          <a:lstStyle/>
          <a:p>
            <a:fld id="{8ECD0010-19F7-9C4C-9D8E-3A3639E93A69}" type="slidenum">
              <a:rPr lang="en-US" smtClean="0"/>
              <a:t>‹#›</a:t>
            </a:fld>
            <a:endParaRPr lang="en-US"/>
          </a:p>
        </p:txBody>
      </p:sp>
    </p:spTree>
    <p:extLst>
      <p:ext uri="{BB962C8B-B14F-4D97-AF65-F5344CB8AC3E}">
        <p14:creationId xmlns:p14="http://schemas.microsoft.com/office/powerpoint/2010/main" val="48576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DA81-D4D3-A640-AD76-6F2E11B4C19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47A81C-3369-6F46-A97E-7E406EFB6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5A4C1E-E667-B24A-BA55-332CF328EA9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05F1236-5B92-4942-BC0A-CD3BD49041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BF89FDA-2046-ED48-91A6-4968FEE8519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1BA044D-5D52-3347-813A-04B6DFF12B88}"/>
              </a:ext>
            </a:extLst>
          </p:cNvPr>
          <p:cNvSpPr>
            <a:spLocks noGrp="1"/>
          </p:cNvSpPr>
          <p:nvPr>
            <p:ph type="dt" sz="half" idx="10"/>
          </p:nvPr>
        </p:nvSpPr>
        <p:spPr/>
        <p:txBody>
          <a:bodyPr/>
          <a:lstStyle/>
          <a:p>
            <a:fld id="{81692F54-8153-7B4C-8A9C-E2C2D770DD1B}" type="datetimeFigureOut">
              <a:rPr lang="en-US" smtClean="0"/>
              <a:t>6/2/2020</a:t>
            </a:fld>
            <a:endParaRPr lang="en-US"/>
          </a:p>
        </p:txBody>
      </p:sp>
      <p:sp>
        <p:nvSpPr>
          <p:cNvPr id="8" name="Footer Placeholder 7">
            <a:extLst>
              <a:ext uri="{FF2B5EF4-FFF2-40B4-BE49-F238E27FC236}">
                <a16:creationId xmlns:a16="http://schemas.microsoft.com/office/drawing/2014/main" id="{679856D5-C335-444E-A285-23E9714C9B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CDF9E2-5D1B-654A-8DB8-F01998282FFD}"/>
              </a:ext>
            </a:extLst>
          </p:cNvPr>
          <p:cNvSpPr>
            <a:spLocks noGrp="1"/>
          </p:cNvSpPr>
          <p:nvPr>
            <p:ph type="sldNum" sz="quarter" idx="12"/>
          </p:nvPr>
        </p:nvSpPr>
        <p:spPr/>
        <p:txBody>
          <a:bodyPr/>
          <a:lstStyle/>
          <a:p>
            <a:fld id="{8ECD0010-19F7-9C4C-9D8E-3A3639E93A69}" type="slidenum">
              <a:rPr lang="en-US" smtClean="0"/>
              <a:t>‹#›</a:t>
            </a:fld>
            <a:endParaRPr lang="en-US"/>
          </a:p>
        </p:txBody>
      </p:sp>
    </p:spTree>
    <p:extLst>
      <p:ext uri="{BB962C8B-B14F-4D97-AF65-F5344CB8AC3E}">
        <p14:creationId xmlns:p14="http://schemas.microsoft.com/office/powerpoint/2010/main" val="79171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E53B-E1A1-AA40-9069-70E7B4E9944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A091BAB-598B-0146-8892-F9C0A5A3F51C}"/>
              </a:ext>
            </a:extLst>
          </p:cNvPr>
          <p:cNvSpPr>
            <a:spLocks noGrp="1"/>
          </p:cNvSpPr>
          <p:nvPr>
            <p:ph type="dt" sz="half" idx="10"/>
          </p:nvPr>
        </p:nvSpPr>
        <p:spPr/>
        <p:txBody>
          <a:bodyPr/>
          <a:lstStyle/>
          <a:p>
            <a:fld id="{81692F54-8153-7B4C-8A9C-E2C2D770DD1B}" type="datetimeFigureOut">
              <a:rPr lang="en-US" smtClean="0"/>
              <a:t>6/2/2020</a:t>
            </a:fld>
            <a:endParaRPr lang="en-US"/>
          </a:p>
        </p:txBody>
      </p:sp>
      <p:sp>
        <p:nvSpPr>
          <p:cNvPr id="4" name="Footer Placeholder 3">
            <a:extLst>
              <a:ext uri="{FF2B5EF4-FFF2-40B4-BE49-F238E27FC236}">
                <a16:creationId xmlns:a16="http://schemas.microsoft.com/office/drawing/2014/main" id="{81A4D654-8407-6F4E-BCB8-AC620EE49E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F49195-6441-244A-8CAD-3FB85DF12D13}"/>
              </a:ext>
            </a:extLst>
          </p:cNvPr>
          <p:cNvSpPr>
            <a:spLocks noGrp="1"/>
          </p:cNvSpPr>
          <p:nvPr>
            <p:ph type="sldNum" sz="quarter" idx="12"/>
          </p:nvPr>
        </p:nvSpPr>
        <p:spPr/>
        <p:txBody>
          <a:bodyPr/>
          <a:lstStyle/>
          <a:p>
            <a:fld id="{8ECD0010-19F7-9C4C-9D8E-3A3639E93A69}" type="slidenum">
              <a:rPr lang="en-US" smtClean="0"/>
              <a:t>‹#›</a:t>
            </a:fld>
            <a:endParaRPr lang="en-US"/>
          </a:p>
        </p:txBody>
      </p:sp>
    </p:spTree>
    <p:extLst>
      <p:ext uri="{BB962C8B-B14F-4D97-AF65-F5344CB8AC3E}">
        <p14:creationId xmlns:p14="http://schemas.microsoft.com/office/powerpoint/2010/main" val="77371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6412B-BA1E-FA44-B109-26D91F7CC0DD}"/>
              </a:ext>
            </a:extLst>
          </p:cNvPr>
          <p:cNvSpPr>
            <a:spLocks noGrp="1"/>
          </p:cNvSpPr>
          <p:nvPr>
            <p:ph type="dt" sz="half" idx="10"/>
          </p:nvPr>
        </p:nvSpPr>
        <p:spPr/>
        <p:txBody>
          <a:bodyPr/>
          <a:lstStyle/>
          <a:p>
            <a:fld id="{81692F54-8153-7B4C-8A9C-E2C2D770DD1B}" type="datetimeFigureOut">
              <a:rPr lang="en-US" smtClean="0"/>
              <a:t>6/2/2020</a:t>
            </a:fld>
            <a:endParaRPr lang="en-US"/>
          </a:p>
        </p:txBody>
      </p:sp>
      <p:sp>
        <p:nvSpPr>
          <p:cNvPr id="3" name="Footer Placeholder 2">
            <a:extLst>
              <a:ext uri="{FF2B5EF4-FFF2-40B4-BE49-F238E27FC236}">
                <a16:creationId xmlns:a16="http://schemas.microsoft.com/office/drawing/2014/main" id="{93827242-F329-7647-AD39-482837DD6E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94DAD3-8C70-8742-83C2-E6445B815D32}"/>
              </a:ext>
            </a:extLst>
          </p:cNvPr>
          <p:cNvSpPr>
            <a:spLocks noGrp="1"/>
          </p:cNvSpPr>
          <p:nvPr>
            <p:ph type="sldNum" sz="quarter" idx="12"/>
          </p:nvPr>
        </p:nvSpPr>
        <p:spPr/>
        <p:txBody>
          <a:bodyPr/>
          <a:lstStyle/>
          <a:p>
            <a:fld id="{8ECD0010-19F7-9C4C-9D8E-3A3639E93A69}" type="slidenum">
              <a:rPr lang="en-US" smtClean="0"/>
              <a:t>‹#›</a:t>
            </a:fld>
            <a:endParaRPr lang="en-US"/>
          </a:p>
        </p:txBody>
      </p:sp>
    </p:spTree>
    <p:extLst>
      <p:ext uri="{BB962C8B-B14F-4D97-AF65-F5344CB8AC3E}">
        <p14:creationId xmlns:p14="http://schemas.microsoft.com/office/powerpoint/2010/main" val="1268815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27FF5-00F4-6246-85B2-16DA99035BE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E25AF2D-AA7C-9143-91F0-08AAEE1EAC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C7EDBE8-67E8-0F4B-9A8B-380C8801A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67F58E-21CF-3547-892B-0E32AE98906D}"/>
              </a:ext>
            </a:extLst>
          </p:cNvPr>
          <p:cNvSpPr>
            <a:spLocks noGrp="1"/>
          </p:cNvSpPr>
          <p:nvPr>
            <p:ph type="dt" sz="half" idx="10"/>
          </p:nvPr>
        </p:nvSpPr>
        <p:spPr/>
        <p:txBody>
          <a:bodyPr/>
          <a:lstStyle/>
          <a:p>
            <a:fld id="{81692F54-8153-7B4C-8A9C-E2C2D770DD1B}" type="datetimeFigureOut">
              <a:rPr lang="en-US" smtClean="0"/>
              <a:t>6/2/2020</a:t>
            </a:fld>
            <a:endParaRPr lang="en-US"/>
          </a:p>
        </p:txBody>
      </p:sp>
      <p:sp>
        <p:nvSpPr>
          <p:cNvPr id="6" name="Footer Placeholder 5">
            <a:extLst>
              <a:ext uri="{FF2B5EF4-FFF2-40B4-BE49-F238E27FC236}">
                <a16:creationId xmlns:a16="http://schemas.microsoft.com/office/drawing/2014/main" id="{B245F83F-7F3D-D547-A77E-1384A6453F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29E82-82B9-2641-82A0-2D2EA7680095}"/>
              </a:ext>
            </a:extLst>
          </p:cNvPr>
          <p:cNvSpPr>
            <a:spLocks noGrp="1"/>
          </p:cNvSpPr>
          <p:nvPr>
            <p:ph type="sldNum" sz="quarter" idx="12"/>
          </p:nvPr>
        </p:nvSpPr>
        <p:spPr/>
        <p:txBody>
          <a:bodyPr/>
          <a:lstStyle/>
          <a:p>
            <a:fld id="{8ECD0010-19F7-9C4C-9D8E-3A3639E93A69}" type="slidenum">
              <a:rPr lang="en-US" smtClean="0"/>
              <a:t>‹#›</a:t>
            </a:fld>
            <a:endParaRPr lang="en-US"/>
          </a:p>
        </p:txBody>
      </p:sp>
    </p:spTree>
    <p:extLst>
      <p:ext uri="{BB962C8B-B14F-4D97-AF65-F5344CB8AC3E}">
        <p14:creationId xmlns:p14="http://schemas.microsoft.com/office/powerpoint/2010/main" val="1279702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CE529-C7BD-3240-ABD0-F836AA7934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8A7BB4F-FB8D-DA49-93EA-B231C588DF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77E1A9-0D30-9C40-9CCD-9AB0A572E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87314A-9A97-BF40-82BF-E02DB0DC3A89}"/>
              </a:ext>
            </a:extLst>
          </p:cNvPr>
          <p:cNvSpPr>
            <a:spLocks noGrp="1"/>
          </p:cNvSpPr>
          <p:nvPr>
            <p:ph type="dt" sz="half" idx="10"/>
          </p:nvPr>
        </p:nvSpPr>
        <p:spPr/>
        <p:txBody>
          <a:bodyPr/>
          <a:lstStyle/>
          <a:p>
            <a:fld id="{81692F54-8153-7B4C-8A9C-E2C2D770DD1B}" type="datetimeFigureOut">
              <a:rPr lang="en-US" smtClean="0"/>
              <a:t>6/2/2020</a:t>
            </a:fld>
            <a:endParaRPr lang="en-US"/>
          </a:p>
        </p:txBody>
      </p:sp>
      <p:sp>
        <p:nvSpPr>
          <p:cNvPr id="6" name="Footer Placeholder 5">
            <a:extLst>
              <a:ext uri="{FF2B5EF4-FFF2-40B4-BE49-F238E27FC236}">
                <a16:creationId xmlns:a16="http://schemas.microsoft.com/office/drawing/2014/main" id="{7FEF8006-813B-7F4E-84A1-3AE6FE50B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74E09-10C3-2F4F-A6CB-B5473DF76267}"/>
              </a:ext>
            </a:extLst>
          </p:cNvPr>
          <p:cNvSpPr>
            <a:spLocks noGrp="1"/>
          </p:cNvSpPr>
          <p:nvPr>
            <p:ph type="sldNum" sz="quarter" idx="12"/>
          </p:nvPr>
        </p:nvSpPr>
        <p:spPr/>
        <p:txBody>
          <a:bodyPr/>
          <a:lstStyle/>
          <a:p>
            <a:fld id="{8ECD0010-19F7-9C4C-9D8E-3A3639E93A69}" type="slidenum">
              <a:rPr lang="en-US" smtClean="0"/>
              <a:t>‹#›</a:t>
            </a:fld>
            <a:endParaRPr lang="en-US"/>
          </a:p>
        </p:txBody>
      </p:sp>
    </p:spTree>
    <p:extLst>
      <p:ext uri="{BB962C8B-B14F-4D97-AF65-F5344CB8AC3E}">
        <p14:creationId xmlns:p14="http://schemas.microsoft.com/office/powerpoint/2010/main" val="406883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CFED40-E696-3E46-A759-B45D6886D7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D93BBA0-8E57-BB4F-A330-54BB5705D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E2ED66-373B-D747-AE90-2467F8E00A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692F54-8153-7B4C-8A9C-E2C2D770DD1B}" type="datetimeFigureOut">
              <a:rPr lang="en-US" smtClean="0"/>
              <a:t>6/2/2020</a:t>
            </a:fld>
            <a:endParaRPr lang="en-US"/>
          </a:p>
        </p:txBody>
      </p:sp>
      <p:sp>
        <p:nvSpPr>
          <p:cNvPr id="5" name="Footer Placeholder 4">
            <a:extLst>
              <a:ext uri="{FF2B5EF4-FFF2-40B4-BE49-F238E27FC236}">
                <a16:creationId xmlns:a16="http://schemas.microsoft.com/office/drawing/2014/main" id="{B8B53B7E-D648-3343-B207-34120CC091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F80286-7A26-B54F-86DA-762ADFEA69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D0010-19F7-9C4C-9D8E-3A3639E93A69}" type="slidenum">
              <a:rPr lang="en-US" smtClean="0"/>
              <a:t>‹#›</a:t>
            </a:fld>
            <a:endParaRPr lang="en-US"/>
          </a:p>
        </p:txBody>
      </p:sp>
    </p:spTree>
    <p:extLst>
      <p:ext uri="{BB962C8B-B14F-4D97-AF65-F5344CB8AC3E}">
        <p14:creationId xmlns:p14="http://schemas.microsoft.com/office/powerpoint/2010/main" val="3278829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23.png"/><Relationship Id="rId12" Type="http://schemas.microsoft.com/office/2007/relationships/hdphoto" Target="../media/hdphoto5.wdp"/><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25.png"/><Relationship Id="rId5" Type="http://schemas.openxmlformats.org/officeDocument/2006/relationships/image" Target="../media/image2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eg"/><Relationship Id="rId3" Type="http://schemas.openxmlformats.org/officeDocument/2006/relationships/image" Target="../media/image35.png"/><Relationship Id="rId7" Type="http://schemas.openxmlformats.org/officeDocument/2006/relationships/image" Target="../media/image2.png"/><Relationship Id="rId12"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5" Type="http://schemas.openxmlformats.org/officeDocument/2006/relationships/image" Target="../media/image46.jpeg"/><Relationship Id="rId10" Type="http://schemas.openxmlformats.org/officeDocument/2006/relationships/image" Target="../media/image41.jpeg"/><Relationship Id="rId4" Type="http://schemas.openxmlformats.org/officeDocument/2006/relationships/image" Target="../media/image36.png"/><Relationship Id="rId9" Type="http://schemas.openxmlformats.org/officeDocument/2006/relationships/image" Target="../media/image40.png"/><Relationship Id="rId1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hyperlink" Target="https://www.linkedin.com/in/kritim" TargetMode="External"/><Relationship Id="rId4" Type="http://schemas.openxmlformats.org/officeDocument/2006/relationships/hyperlink" Target="https://bit.ly/2TFgaB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hyperlink" Target="https://uk.linkedin.com/in/kriti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jpeg"/><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6.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58.jpeg"/><Relationship Id="rId11" Type="http://schemas.openxmlformats.org/officeDocument/2006/relationships/image" Target="../media/image63.png"/><Relationship Id="rId5" Type="http://schemas.openxmlformats.org/officeDocument/2006/relationships/image" Target="../media/image57.jpe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jpeg"/><Relationship Id="rId9" Type="http://schemas.openxmlformats.org/officeDocument/2006/relationships/image" Target="../media/image61.jpeg"/><Relationship Id="rId14" Type="http://schemas.openxmlformats.org/officeDocument/2006/relationships/image" Target="../media/image66.png"/><Relationship Id="rId22"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8UtMOPpvF32skqt3ZuyXX_W430nok2C_RC2llAf0uvK3tEh3_eWM2uKCjiu-kNg5XBKV4sLMmhsNq3Dx3C1rVjIhv7hJMX7YkAB1wuWyhFuGXt-dOI0R6Mu5tIL3saYIRBxt49lQR0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2DBA90-8BDD-0A4B-9B94-8EED05A98DFA}"/>
              </a:ext>
            </a:extLst>
          </p:cNvPr>
          <p:cNvSpPr>
            <a:spLocks noGrp="1"/>
          </p:cNvSpPr>
          <p:nvPr>
            <p:ph type="ctrTitle"/>
          </p:nvPr>
        </p:nvSpPr>
        <p:spPr>
          <a:xfrm>
            <a:off x="3703899" y="405114"/>
            <a:ext cx="8125429" cy="1388962"/>
          </a:xfrm>
        </p:spPr>
        <p:txBody>
          <a:bodyPr>
            <a:noAutofit/>
          </a:bodyPr>
          <a:lstStyle/>
          <a:p>
            <a:r>
              <a:rPr lang="en-US" sz="8000" b="1" dirty="0">
                <a:solidFill>
                  <a:schemeClr val="bg1"/>
                </a:solidFill>
              </a:rPr>
              <a:t>Cloud Security 101</a:t>
            </a:r>
          </a:p>
        </p:txBody>
      </p:sp>
      <p:sp>
        <p:nvSpPr>
          <p:cNvPr id="4" name="TextBox 3"/>
          <p:cNvSpPr txBox="1"/>
          <p:nvPr/>
        </p:nvSpPr>
        <p:spPr>
          <a:xfrm>
            <a:off x="879676" y="3956706"/>
            <a:ext cx="6667018" cy="369332"/>
          </a:xfrm>
          <a:prstGeom prst="rect">
            <a:avLst/>
          </a:prstGeom>
          <a:noFill/>
        </p:spPr>
        <p:txBody>
          <a:bodyPr wrap="square" rtlCol="0">
            <a:spAutoFit/>
          </a:bodyPr>
          <a:lstStyle/>
          <a:p>
            <a:r>
              <a:rPr lang="en-GB" dirty="0" smtClean="0">
                <a:solidFill>
                  <a:schemeClr val="bg1"/>
                </a:solidFill>
              </a:rPr>
              <a:t>Kriti</a:t>
            </a:r>
            <a:r>
              <a:rPr lang="en-GB" dirty="0" smtClean="0"/>
              <a:t> </a:t>
            </a:r>
            <a:r>
              <a:rPr lang="en-GB" dirty="0" smtClean="0">
                <a:solidFill>
                  <a:schemeClr val="bg1"/>
                </a:solidFill>
              </a:rPr>
              <a:t>Mohun</a:t>
            </a:r>
            <a:endParaRPr lang="en-GB" dirty="0">
              <a:solidFill>
                <a:schemeClr val="bg1"/>
              </a:solidFill>
            </a:endParaRPr>
          </a:p>
        </p:txBody>
      </p:sp>
      <p:sp>
        <p:nvSpPr>
          <p:cNvPr id="6" name="TextBox 5"/>
          <p:cNvSpPr txBox="1"/>
          <p:nvPr/>
        </p:nvSpPr>
        <p:spPr>
          <a:xfrm>
            <a:off x="879676" y="4287114"/>
            <a:ext cx="5486400" cy="369332"/>
          </a:xfrm>
          <a:prstGeom prst="rect">
            <a:avLst/>
          </a:prstGeom>
          <a:noFill/>
        </p:spPr>
        <p:txBody>
          <a:bodyPr wrap="square" rtlCol="0">
            <a:spAutoFit/>
          </a:bodyPr>
          <a:lstStyle/>
          <a:p>
            <a:r>
              <a:rPr lang="en-GB" dirty="0" smtClean="0">
                <a:solidFill>
                  <a:schemeClr val="bg1"/>
                </a:solidFill>
              </a:rPr>
              <a:t>Security Engineer | Check Point Software Technologies</a:t>
            </a:r>
            <a:endParaRPr lang="en-GB" dirty="0">
              <a:solidFill>
                <a:schemeClr val="bg1"/>
              </a:solidFill>
            </a:endParaRPr>
          </a:p>
        </p:txBody>
      </p:sp>
      <p:sp>
        <p:nvSpPr>
          <p:cNvPr id="5" name="Rectangle 4"/>
          <p:cNvSpPr/>
          <p:nvPr/>
        </p:nvSpPr>
        <p:spPr>
          <a:xfrm>
            <a:off x="5977217" y="3244334"/>
            <a:ext cx="237566" cy="369332"/>
          </a:xfrm>
          <a:prstGeom prst="rect">
            <a:avLst/>
          </a:prstGeom>
        </p:spPr>
        <p:txBody>
          <a:bodyPr wrap="none">
            <a:spAutoFit/>
          </a:bodyPr>
          <a:lstStyle/>
          <a:p>
            <a:r>
              <a:rPr lang="en-GB" dirty="0"/>
              <a:t> </a:t>
            </a:r>
          </a:p>
        </p:txBody>
      </p:sp>
      <p:sp>
        <p:nvSpPr>
          <p:cNvPr id="7" name="Rectangle 6"/>
          <p:cNvSpPr/>
          <p:nvPr/>
        </p:nvSpPr>
        <p:spPr>
          <a:xfrm>
            <a:off x="5977217" y="3244334"/>
            <a:ext cx="237566" cy="369332"/>
          </a:xfrm>
          <a:prstGeom prst="rect">
            <a:avLst/>
          </a:prstGeom>
        </p:spPr>
        <p:txBody>
          <a:bodyPr wrap="none">
            <a:spAutoFit/>
          </a:bodyPr>
          <a:lstStyle/>
          <a:p>
            <a:r>
              <a:rPr lang="en-GB" dirty="0"/>
              <a:t> </a:t>
            </a:r>
          </a:p>
        </p:txBody>
      </p:sp>
      <p:sp>
        <p:nvSpPr>
          <p:cNvPr id="9" name="TextBox 8"/>
          <p:cNvSpPr txBox="1"/>
          <p:nvPr/>
        </p:nvSpPr>
        <p:spPr>
          <a:xfrm>
            <a:off x="879676" y="4656446"/>
            <a:ext cx="5123727" cy="369332"/>
          </a:xfrm>
          <a:prstGeom prst="rect">
            <a:avLst/>
          </a:prstGeom>
          <a:noFill/>
        </p:spPr>
        <p:txBody>
          <a:bodyPr wrap="square" rtlCol="0">
            <a:spAutoFit/>
          </a:bodyPr>
          <a:lstStyle/>
          <a:p>
            <a:r>
              <a:rPr lang="en-GB" dirty="0" smtClean="0">
                <a:solidFill>
                  <a:srgbClr val="FFFFFF"/>
                </a:solidFill>
              </a:rPr>
              <a:t>https://uk.linkedin.com/in/kritim</a:t>
            </a:r>
            <a:endParaRPr lang="en-GB" dirty="0">
              <a:solidFill>
                <a:srgbClr val="FFFFFF"/>
              </a:solidFill>
            </a:endParaRPr>
          </a:p>
        </p:txBody>
      </p:sp>
    </p:spTree>
    <p:extLst>
      <p:ext uri="{BB962C8B-B14F-4D97-AF65-F5344CB8AC3E}">
        <p14:creationId xmlns:p14="http://schemas.microsoft.com/office/powerpoint/2010/main" val="24425690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0"/>
          </p:nvPr>
        </p:nvSpPr>
        <p:spPr/>
        <p:txBody>
          <a:bodyPr/>
          <a:lstStyle/>
          <a:p>
            <a:r>
              <a:rPr lang="en-US" smtClean="0"/>
              <a:t> [Internal Use] for Check Point employees​</a:t>
            </a:r>
            <a:endParaRPr lang="en-US" dirty="0"/>
          </a:p>
        </p:txBody>
      </p:sp>
      <p:sp>
        <p:nvSpPr>
          <p:cNvPr id="3" name="Date Placeholder 2" hidden="1"/>
          <p:cNvSpPr>
            <a:spLocks noGrp="1"/>
          </p:cNvSpPr>
          <p:nvPr>
            <p:ph type="dt" sz="half" idx="11"/>
          </p:nvPr>
        </p:nvSpPr>
        <p:spPr/>
        <p:txBody>
          <a:bodyPr/>
          <a:lstStyle/>
          <a:p>
            <a:endParaRPr lang="en-US"/>
          </a:p>
        </p:txBody>
      </p:sp>
      <p:sp>
        <p:nvSpPr>
          <p:cNvPr id="4" name="Title 3"/>
          <p:cNvSpPr>
            <a:spLocks noGrp="1"/>
          </p:cNvSpPr>
          <p:nvPr>
            <p:ph type="title" idx="4294967295"/>
          </p:nvPr>
        </p:nvSpPr>
        <p:spPr>
          <a:xfrm>
            <a:off x="0" y="1881188"/>
            <a:ext cx="3713163" cy="914400"/>
          </a:xfrm>
        </p:spPr>
        <p:txBody>
          <a:bodyPr/>
          <a:lstStyle/>
          <a:p>
            <a:r>
              <a:rPr lang="en-GB" dirty="0" smtClean="0"/>
              <a:t>Cloud Attacks  </a:t>
            </a:r>
            <a:endParaRPr lang="en-US" dirty="0"/>
          </a:p>
        </p:txBody>
      </p:sp>
      <p:sp>
        <p:nvSpPr>
          <p:cNvPr id="6" name="TextBox 5"/>
          <p:cNvSpPr txBox="1"/>
          <p:nvPr/>
        </p:nvSpPr>
        <p:spPr bwMode="auto">
          <a:xfrm>
            <a:off x="429650" y="3169861"/>
            <a:ext cx="4882868" cy="3000821"/>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nSpc>
                <a:spcPct val="150000"/>
              </a:lnSpc>
            </a:pPr>
            <a:r>
              <a:rPr lang="en-GB" dirty="0" smtClean="0">
                <a:latin typeface="Aharoni" panose="02010803020104030203" pitchFamily="2" charset="-79"/>
                <a:cs typeface="Aharoni" panose="02010803020104030203" pitchFamily="2" charset="-79"/>
              </a:rPr>
              <a:t>Phishing / Spear Phishing</a:t>
            </a:r>
          </a:p>
          <a:p>
            <a:pPr>
              <a:lnSpc>
                <a:spcPct val="150000"/>
              </a:lnSpc>
            </a:pPr>
            <a:r>
              <a:rPr lang="en-GB" dirty="0">
                <a:latin typeface="Aharoni" panose="02010803020104030203" pitchFamily="2" charset="-79"/>
                <a:cs typeface="Aharoni" panose="02010803020104030203" pitchFamily="2" charset="-79"/>
              </a:rPr>
              <a:t>Web API attacks</a:t>
            </a:r>
            <a:endParaRPr lang="en-GB" dirty="0" smtClean="0">
              <a:latin typeface="Aharoni" panose="02010803020104030203" pitchFamily="2" charset="-79"/>
              <a:cs typeface="Aharoni" panose="02010803020104030203" pitchFamily="2" charset="-79"/>
            </a:endParaRPr>
          </a:p>
          <a:p>
            <a:pPr>
              <a:lnSpc>
                <a:spcPct val="150000"/>
              </a:lnSpc>
            </a:pPr>
            <a:r>
              <a:rPr lang="en-GB" dirty="0" smtClean="0">
                <a:latin typeface="Aharoni" panose="02010803020104030203" pitchFamily="2" charset="-79"/>
                <a:cs typeface="Aharoni" panose="02010803020104030203" pitchFamily="2" charset="-79"/>
              </a:rPr>
              <a:t>Supply Chain attacks (Watering hole)</a:t>
            </a:r>
          </a:p>
          <a:p>
            <a:pPr>
              <a:lnSpc>
                <a:spcPct val="150000"/>
              </a:lnSpc>
            </a:pPr>
            <a:r>
              <a:rPr lang="en-GB" dirty="0" smtClean="0">
                <a:latin typeface="Aharoni" panose="02010803020104030203" pitchFamily="2" charset="-79"/>
                <a:cs typeface="Aharoni" panose="02010803020104030203" pitchFamily="2" charset="-79"/>
              </a:rPr>
              <a:t>Man-In-The-Cloud</a:t>
            </a:r>
            <a:endParaRPr lang="en-GB" dirty="0">
              <a:latin typeface="Aharoni" panose="02010803020104030203" pitchFamily="2" charset="-79"/>
              <a:cs typeface="Aharoni" panose="02010803020104030203" pitchFamily="2" charset="-79"/>
            </a:endParaRPr>
          </a:p>
          <a:p>
            <a:pPr>
              <a:lnSpc>
                <a:spcPct val="150000"/>
              </a:lnSpc>
            </a:pPr>
            <a:r>
              <a:rPr lang="en-GB" dirty="0">
                <a:latin typeface="Aharoni" panose="02010803020104030203" pitchFamily="2" charset="-79"/>
                <a:cs typeface="Aharoni" panose="02010803020104030203" pitchFamily="2" charset="-79"/>
              </a:rPr>
              <a:t>Cloud Malware </a:t>
            </a:r>
            <a:r>
              <a:rPr lang="en-GB" dirty="0" smtClean="0">
                <a:latin typeface="Aharoni" panose="02010803020104030203" pitchFamily="2" charset="-79"/>
                <a:cs typeface="Aharoni" panose="02010803020104030203" pitchFamily="2" charset="-79"/>
              </a:rPr>
              <a:t>injection Campaigns</a:t>
            </a:r>
            <a:r>
              <a:rPr lang="en-GB" dirty="0">
                <a:latin typeface="Aharoni" panose="02010803020104030203" pitchFamily="2" charset="-79"/>
                <a:cs typeface="Aharoni" panose="02010803020104030203" pitchFamily="2" charset="-79"/>
              </a:rPr>
              <a:t/>
            </a:r>
            <a:br>
              <a:rPr lang="en-GB" dirty="0">
                <a:latin typeface="Aharoni" panose="02010803020104030203" pitchFamily="2" charset="-79"/>
                <a:cs typeface="Aharoni" panose="02010803020104030203" pitchFamily="2" charset="-79"/>
              </a:rPr>
            </a:br>
            <a:r>
              <a:rPr lang="en-US" dirty="0" smtClean="0">
                <a:latin typeface="Aharoni" panose="02010803020104030203" pitchFamily="2" charset="-79"/>
                <a:cs typeface="Aharoni" panose="02010803020104030203" pitchFamily="2" charset="-79"/>
              </a:rPr>
              <a:t>Advanced </a:t>
            </a:r>
            <a:r>
              <a:rPr lang="en-US" dirty="0">
                <a:latin typeface="Aharoni" panose="02010803020104030203" pitchFamily="2" charset="-79"/>
                <a:cs typeface="Aharoni" panose="02010803020104030203" pitchFamily="2" charset="-79"/>
              </a:rPr>
              <a:t>persistent threats (APTs)</a:t>
            </a:r>
            <a:endParaRPr lang="en-GB" dirty="0">
              <a:latin typeface="Aharoni" panose="02010803020104030203" pitchFamily="2" charset="-79"/>
              <a:cs typeface="Aharoni" panose="02010803020104030203" pitchFamily="2" charset="-79"/>
            </a:endParaRPr>
          </a:p>
          <a:p>
            <a:pPr>
              <a:lnSpc>
                <a:spcPct val="150000"/>
              </a:lnSpc>
            </a:pPr>
            <a:r>
              <a:rPr lang="en-US" dirty="0">
                <a:latin typeface="Aharoni" panose="02010803020104030203" pitchFamily="2" charset="-79"/>
                <a:cs typeface="Aharoni" panose="02010803020104030203" pitchFamily="2" charset="-79"/>
              </a:rPr>
              <a:t>Denial of service </a:t>
            </a:r>
            <a:r>
              <a:rPr lang="en-US" dirty="0" smtClean="0">
                <a:latin typeface="Aharoni" panose="02010803020104030203" pitchFamily="2" charset="-79"/>
                <a:cs typeface="Aharoni" panose="02010803020104030203" pitchFamily="2" charset="-79"/>
              </a:rPr>
              <a:t>attacks</a:t>
            </a:r>
            <a:endParaRPr lang="en-GB" dirty="0">
              <a:latin typeface="Aharoni" panose="02010803020104030203" pitchFamily="2" charset="-79"/>
              <a:cs typeface="Aharoni" panose="02010803020104030203" pitchFamily="2" charset="-79"/>
            </a:endParaRPr>
          </a:p>
        </p:txBody>
      </p:sp>
      <p:sp>
        <p:nvSpPr>
          <p:cNvPr id="5" name="TextBox 4"/>
          <p:cNvSpPr txBox="1"/>
          <p:nvPr/>
        </p:nvSpPr>
        <p:spPr>
          <a:xfrm>
            <a:off x="4192446" y="1197106"/>
            <a:ext cx="7921907" cy="64633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400" b="1" dirty="0" smtClean="0">
                <a:solidFill>
                  <a:schemeClr val="accent1">
                    <a:lumMod val="75000"/>
                  </a:schemeClr>
                </a:solidFill>
                <a:cs typeface="Aharoni" panose="02010803020104030203"/>
              </a:rPr>
              <a:t>Accessibility to cloud platform </a:t>
            </a:r>
          </a:p>
          <a:p>
            <a:pPr>
              <a:lnSpc>
                <a:spcPct val="150000"/>
              </a:lnSpc>
            </a:pPr>
            <a:r>
              <a:rPr lang="en-GB" sz="2400" b="1" dirty="0">
                <a:solidFill>
                  <a:schemeClr val="accent1">
                    <a:lumMod val="75000"/>
                  </a:schemeClr>
                </a:solidFill>
                <a:cs typeface="Aharoni" panose="02010803020104030203"/>
              </a:rPr>
              <a:t> </a:t>
            </a:r>
            <a:r>
              <a:rPr lang="en-GB" sz="2400" b="1" dirty="0" smtClean="0">
                <a:solidFill>
                  <a:schemeClr val="accent1">
                    <a:lumMod val="75000"/>
                  </a:schemeClr>
                </a:solidFill>
                <a:cs typeface="Aharoni" panose="02010803020104030203"/>
              </a:rPr>
              <a:t>                 - Log from anywhere via web browser </a:t>
            </a:r>
          </a:p>
          <a:p>
            <a:pPr>
              <a:lnSpc>
                <a:spcPct val="150000"/>
              </a:lnSpc>
            </a:pPr>
            <a:r>
              <a:rPr lang="en-GB" sz="2400" b="1" dirty="0">
                <a:solidFill>
                  <a:schemeClr val="accent1">
                    <a:lumMod val="75000"/>
                  </a:schemeClr>
                </a:solidFill>
                <a:cs typeface="Aharoni" panose="02010803020104030203"/>
              </a:rPr>
              <a:t> </a:t>
            </a:r>
            <a:r>
              <a:rPr lang="en-GB" sz="2400" b="1" dirty="0" smtClean="0">
                <a:solidFill>
                  <a:schemeClr val="accent1">
                    <a:lumMod val="75000"/>
                  </a:schemeClr>
                </a:solidFill>
                <a:cs typeface="Aharoni" panose="02010803020104030203"/>
              </a:rPr>
              <a:t>                  - Multi </a:t>
            </a:r>
            <a:r>
              <a:rPr lang="en-GB" sz="2400" b="1" dirty="0">
                <a:solidFill>
                  <a:schemeClr val="accent1">
                    <a:lumMod val="75000"/>
                  </a:schemeClr>
                </a:solidFill>
                <a:cs typeface="Aharoni" panose="02010803020104030203"/>
              </a:rPr>
              <a:t>user </a:t>
            </a:r>
            <a:r>
              <a:rPr lang="en-GB" sz="2400" b="1" dirty="0" smtClean="0">
                <a:solidFill>
                  <a:schemeClr val="accent1">
                    <a:lumMod val="75000"/>
                  </a:schemeClr>
                </a:solidFill>
                <a:cs typeface="Aharoni" panose="02010803020104030203"/>
              </a:rPr>
              <a:t>access</a:t>
            </a:r>
          </a:p>
          <a:p>
            <a:pPr>
              <a:lnSpc>
                <a:spcPct val="150000"/>
              </a:lnSpc>
            </a:pPr>
            <a:r>
              <a:rPr lang="en-GB" sz="2400" b="1" dirty="0">
                <a:solidFill>
                  <a:schemeClr val="accent1">
                    <a:lumMod val="75000"/>
                  </a:schemeClr>
                </a:solidFill>
                <a:cs typeface="Aharoni" panose="02010803020104030203"/>
              </a:rPr>
              <a:t> </a:t>
            </a:r>
            <a:r>
              <a:rPr lang="en-GB" sz="2400" b="1" dirty="0" smtClean="0">
                <a:solidFill>
                  <a:schemeClr val="accent1">
                    <a:lumMod val="75000"/>
                  </a:schemeClr>
                </a:solidFill>
                <a:cs typeface="Aharoni" panose="02010803020104030203"/>
              </a:rPr>
              <a:t>                  - lack of </a:t>
            </a:r>
            <a:r>
              <a:rPr lang="en-GB" sz="2400" b="1" dirty="0">
                <a:solidFill>
                  <a:schemeClr val="accent1">
                    <a:lumMod val="75000"/>
                  </a:schemeClr>
                </a:solidFill>
                <a:cs typeface="Aharoni" panose="02010803020104030203"/>
              </a:rPr>
              <a:t>I</a:t>
            </a:r>
            <a:r>
              <a:rPr lang="en-GB" sz="2400" b="1" dirty="0" smtClean="0">
                <a:solidFill>
                  <a:schemeClr val="accent1">
                    <a:lumMod val="75000"/>
                  </a:schemeClr>
                </a:solidFill>
                <a:cs typeface="Aharoni" panose="02010803020104030203"/>
              </a:rPr>
              <a:t>dentity </a:t>
            </a:r>
            <a:r>
              <a:rPr lang="en-GB" sz="2400" b="1" dirty="0">
                <a:solidFill>
                  <a:schemeClr val="accent1">
                    <a:lumMod val="75000"/>
                  </a:schemeClr>
                </a:solidFill>
                <a:cs typeface="Aharoni" panose="02010803020104030203"/>
              </a:rPr>
              <a:t>A</a:t>
            </a:r>
            <a:r>
              <a:rPr lang="en-GB" sz="2400" b="1" dirty="0" smtClean="0">
                <a:solidFill>
                  <a:schemeClr val="accent1">
                    <a:lumMod val="75000"/>
                  </a:schemeClr>
                </a:solidFill>
                <a:cs typeface="Aharoni" panose="02010803020104030203"/>
              </a:rPr>
              <a:t>ccess Management</a:t>
            </a:r>
          </a:p>
          <a:p>
            <a:pPr>
              <a:lnSpc>
                <a:spcPct val="150000"/>
              </a:lnSpc>
            </a:pPr>
            <a:r>
              <a:rPr lang="en-GB" sz="2400" b="1" dirty="0">
                <a:solidFill>
                  <a:schemeClr val="accent1">
                    <a:lumMod val="75000"/>
                  </a:schemeClr>
                </a:solidFill>
                <a:cs typeface="Aharoni" panose="02010803020104030203"/>
              </a:rPr>
              <a:t> </a:t>
            </a:r>
            <a:r>
              <a:rPr lang="en-GB" sz="2400" b="1" dirty="0" smtClean="0">
                <a:solidFill>
                  <a:schemeClr val="accent1">
                    <a:lumMod val="75000"/>
                  </a:schemeClr>
                </a:solidFill>
                <a:cs typeface="Aharoni" panose="02010803020104030203"/>
              </a:rPr>
              <a:t>                  - Root account credentials access</a:t>
            </a:r>
          </a:p>
          <a:p>
            <a:pPr marL="342900" indent="-342900">
              <a:lnSpc>
                <a:spcPct val="150000"/>
              </a:lnSpc>
              <a:buFont typeface="Arial" panose="020B0604020202020204" pitchFamily="34" charset="0"/>
              <a:buChar char="•"/>
            </a:pPr>
            <a:r>
              <a:rPr lang="en-GB" sz="2400" b="1" dirty="0">
                <a:solidFill>
                  <a:schemeClr val="accent1">
                    <a:lumMod val="75000"/>
                  </a:schemeClr>
                </a:solidFill>
                <a:cs typeface="Aharoni" panose="02010803020104030203"/>
              </a:rPr>
              <a:t>Misconfiguration</a:t>
            </a:r>
          </a:p>
          <a:p>
            <a:pPr marL="342900" indent="-342900">
              <a:lnSpc>
                <a:spcPct val="150000"/>
              </a:lnSpc>
              <a:buFont typeface="Arial" panose="020B0604020202020204" pitchFamily="34" charset="0"/>
              <a:buChar char="•"/>
            </a:pPr>
            <a:r>
              <a:rPr lang="en-GB" sz="2400" b="1" dirty="0" smtClean="0">
                <a:solidFill>
                  <a:schemeClr val="accent1">
                    <a:lumMod val="75000"/>
                  </a:schemeClr>
                </a:solidFill>
                <a:cs typeface="Aharoni" panose="02010803020104030203"/>
              </a:rPr>
              <a:t>Unencrypted storage / DBs</a:t>
            </a:r>
          </a:p>
          <a:p>
            <a:pPr marL="285750" indent="-285750">
              <a:lnSpc>
                <a:spcPct val="150000"/>
              </a:lnSpc>
              <a:buFont typeface="Arial" panose="020B0604020202020204" pitchFamily="34" charset="0"/>
              <a:buChar char="•"/>
            </a:pPr>
            <a:r>
              <a:rPr lang="en-GB" sz="2400" b="1" dirty="0" smtClean="0">
                <a:solidFill>
                  <a:schemeClr val="accent1">
                    <a:lumMod val="75000"/>
                  </a:schemeClr>
                </a:solidFill>
                <a:cs typeface="Aharoni" panose="02010803020104030203"/>
              </a:rPr>
              <a:t>Visibility – Lack of Asset management</a:t>
            </a:r>
          </a:p>
          <a:p>
            <a:pPr marL="285750" indent="-285750">
              <a:lnSpc>
                <a:spcPct val="150000"/>
              </a:lnSpc>
              <a:buFont typeface="Arial" panose="020B0604020202020204" pitchFamily="34" charset="0"/>
              <a:buChar char="•"/>
            </a:pPr>
            <a:r>
              <a:rPr lang="en-GB" sz="2400" b="1" dirty="0" smtClean="0">
                <a:solidFill>
                  <a:schemeClr val="accent1">
                    <a:lumMod val="75000"/>
                  </a:schemeClr>
                </a:solidFill>
                <a:cs typeface="Aharoni" panose="02010803020104030203"/>
              </a:rPr>
              <a:t>Insecure interfaces and APIs</a:t>
            </a:r>
          </a:p>
          <a:p>
            <a:pPr marL="285750" indent="-285750">
              <a:lnSpc>
                <a:spcPct val="150000"/>
              </a:lnSpc>
              <a:buFont typeface="Arial" panose="020B0604020202020204" pitchFamily="34" charset="0"/>
              <a:buChar char="•"/>
            </a:pPr>
            <a:r>
              <a:rPr lang="en-GB" sz="2400" b="1" dirty="0" smtClean="0">
                <a:solidFill>
                  <a:schemeClr val="accent1">
                    <a:lumMod val="75000"/>
                  </a:schemeClr>
                </a:solidFill>
                <a:cs typeface="Aharoni" panose="02010803020104030203"/>
              </a:rPr>
              <a:t>Security compliance</a:t>
            </a:r>
          </a:p>
          <a:p>
            <a:pPr>
              <a:lnSpc>
                <a:spcPct val="150000"/>
              </a:lnSpc>
            </a:pPr>
            <a:endParaRPr lang="en-GB" sz="2400" b="1" dirty="0" smtClean="0">
              <a:solidFill>
                <a:schemeClr val="accent1">
                  <a:lumMod val="75000"/>
                </a:schemeClr>
              </a:solidFill>
              <a:cs typeface="Aharoni" panose="02010803020104030203"/>
            </a:endParaRPr>
          </a:p>
          <a:p>
            <a:pPr marL="285750" indent="-285750">
              <a:buFont typeface="Arial" panose="020B0604020202020204" pitchFamily="34" charset="0"/>
              <a:buChar char="•"/>
            </a:pPr>
            <a:endParaRPr lang="en-GB" dirty="0"/>
          </a:p>
        </p:txBody>
      </p:sp>
      <p:sp>
        <p:nvSpPr>
          <p:cNvPr id="8" name="TextBox 7"/>
          <p:cNvSpPr txBox="1"/>
          <p:nvPr/>
        </p:nvSpPr>
        <p:spPr>
          <a:xfrm>
            <a:off x="838200" y="477298"/>
            <a:ext cx="7770471" cy="707886"/>
          </a:xfrm>
          <a:prstGeom prst="rect">
            <a:avLst/>
          </a:prstGeom>
          <a:noFill/>
        </p:spPr>
        <p:txBody>
          <a:bodyPr wrap="square" rtlCol="0">
            <a:spAutoFit/>
          </a:bodyPr>
          <a:lstStyle/>
          <a:p>
            <a:r>
              <a:rPr lang="en-GB" sz="4000" dirty="0" smtClean="0">
                <a:solidFill>
                  <a:srgbClr val="FA82B0"/>
                </a:solidFill>
              </a:rPr>
              <a:t>Are cloud services easier to hack ?</a:t>
            </a:r>
            <a:endParaRPr lang="en-GB" sz="4000" dirty="0">
              <a:solidFill>
                <a:srgbClr val="FA82B0"/>
              </a:solidFill>
            </a:endParaRPr>
          </a:p>
        </p:txBody>
      </p:sp>
      <p:pic>
        <p:nvPicPr>
          <p:cNvPr id="9" name="Picture 8"/>
          <p:cNvPicPr>
            <a:picLocks noChangeAspect="1"/>
          </p:cNvPicPr>
          <p:nvPr/>
        </p:nvPicPr>
        <p:blipFill>
          <a:blip r:embed="rId3"/>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152645240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0"/>
          </p:nvPr>
        </p:nvSpPr>
        <p:spPr/>
        <p:txBody>
          <a:bodyPr/>
          <a:lstStyle/>
          <a:p>
            <a:r>
              <a:rPr lang="en-US" smtClean="0"/>
              <a:t> [Restricted] for designated teams ​</a:t>
            </a:r>
            <a:endParaRPr lang="en-US" dirty="0"/>
          </a:p>
        </p:txBody>
      </p:sp>
      <p:sp>
        <p:nvSpPr>
          <p:cNvPr id="10" name="Date Placeholder 9" hidden="1"/>
          <p:cNvSpPr>
            <a:spLocks noGrp="1"/>
          </p:cNvSpPr>
          <p:nvPr>
            <p:ph type="dt" sz="quarter" idx="12"/>
          </p:nvPr>
        </p:nvSpPr>
        <p:spPr/>
        <p:txBody>
          <a:bodyPr/>
          <a:lstStyle/>
          <a:p>
            <a:endParaRPr lang="en-US"/>
          </a:p>
        </p:txBody>
      </p:sp>
      <p:sp>
        <p:nvSpPr>
          <p:cNvPr id="3" name="Content Placeholder 2"/>
          <p:cNvSpPr>
            <a:spLocks noGrp="1"/>
          </p:cNvSpPr>
          <p:nvPr>
            <p:ph sz="quarter" idx="11"/>
          </p:nvPr>
        </p:nvSpPr>
        <p:spPr>
          <a:xfrm>
            <a:off x="2506664" y="1105152"/>
            <a:ext cx="8334375" cy="5251199"/>
          </a:xfrm>
        </p:spPr>
        <p:txBody>
          <a:bodyPr/>
          <a:lstStyle/>
          <a:p>
            <a:pPr marL="0" indent="0">
              <a:lnSpc>
                <a:spcPct val="150000"/>
              </a:lnSpc>
              <a:buNone/>
            </a:pPr>
            <a:r>
              <a:rPr lang="en-US" sz="4000" b="1" dirty="0">
                <a:latin typeface="Segoe UI Light" panose="020B0502040204020203" pitchFamily="34" charset="0"/>
                <a:cs typeface="Segoe UI Light" panose="020B0502040204020203" pitchFamily="34" charset="0"/>
              </a:rPr>
              <a:t>Lateral threat </a:t>
            </a:r>
            <a:r>
              <a:rPr lang="en-US" sz="4000" dirty="0">
                <a:latin typeface="Segoe UI Light" panose="020B0502040204020203" pitchFamily="34" charset="0"/>
                <a:cs typeface="Segoe UI Light" panose="020B0502040204020203" pitchFamily="34" charset="0"/>
              </a:rPr>
              <a:t>movements </a:t>
            </a:r>
          </a:p>
          <a:p>
            <a:pPr marL="0" indent="0">
              <a:lnSpc>
                <a:spcPct val="150000"/>
              </a:lnSpc>
              <a:buNone/>
            </a:pPr>
            <a:r>
              <a:rPr lang="en-US" sz="4000" b="1" dirty="0">
                <a:latin typeface="Segoe UI Light" panose="020B0502040204020203" pitchFamily="34" charset="0"/>
                <a:cs typeface="Segoe UI Light" panose="020B0502040204020203" pitchFamily="34" charset="0"/>
              </a:rPr>
              <a:t>Data breach </a:t>
            </a:r>
            <a:r>
              <a:rPr lang="en-US" sz="4000" dirty="0">
                <a:latin typeface="Segoe UI Light" panose="020B0502040204020203" pitchFamily="34" charset="0"/>
                <a:cs typeface="Segoe UI Light" panose="020B0502040204020203" pitchFamily="34" charset="0"/>
              </a:rPr>
              <a:t>due to misconfiguration </a:t>
            </a:r>
          </a:p>
          <a:p>
            <a:pPr marL="0" indent="0">
              <a:lnSpc>
                <a:spcPct val="150000"/>
              </a:lnSpc>
              <a:buNone/>
            </a:pPr>
            <a:r>
              <a:rPr lang="en-US" sz="4000" b="1" dirty="0">
                <a:latin typeface="Segoe UI Light" panose="020B0502040204020203" pitchFamily="34" charset="0"/>
                <a:cs typeface="Segoe UI Light" panose="020B0502040204020203" pitchFamily="34" charset="0"/>
              </a:rPr>
              <a:t>Abuse</a:t>
            </a:r>
            <a:r>
              <a:rPr lang="en-US" sz="4000" dirty="0">
                <a:latin typeface="Segoe UI Light" panose="020B0502040204020203" pitchFamily="34" charset="0"/>
                <a:cs typeface="Segoe UI Light" panose="020B0502040204020203" pitchFamily="34" charset="0"/>
              </a:rPr>
              <a:t> of cloud services </a:t>
            </a:r>
          </a:p>
          <a:p>
            <a:pPr marL="0" indent="0">
              <a:lnSpc>
                <a:spcPct val="150000"/>
              </a:lnSpc>
              <a:buNone/>
            </a:pPr>
            <a:r>
              <a:rPr lang="en-US" sz="4000" b="1" dirty="0">
                <a:latin typeface="Segoe UI Light" panose="020B0502040204020203" pitchFamily="34" charset="0"/>
                <a:cs typeface="Segoe UI Light" panose="020B0502040204020203" pitchFamily="34" charset="0"/>
              </a:rPr>
              <a:t>API</a:t>
            </a:r>
            <a:r>
              <a:rPr lang="en-US" sz="4000" dirty="0">
                <a:latin typeface="Segoe UI Light" panose="020B0502040204020203" pitchFamily="34" charset="0"/>
                <a:cs typeface="Segoe UI Light" panose="020B0502040204020203" pitchFamily="34" charset="0"/>
              </a:rPr>
              <a:t> hacking </a:t>
            </a:r>
          </a:p>
          <a:p>
            <a:pPr marL="0" indent="0">
              <a:lnSpc>
                <a:spcPct val="150000"/>
              </a:lnSpc>
              <a:buNone/>
            </a:pPr>
            <a:r>
              <a:rPr lang="en-US" sz="4000" b="1" dirty="0">
                <a:latin typeface="Segoe UI Light" panose="020B0502040204020203" pitchFamily="34" charset="0"/>
                <a:cs typeface="Segoe UI Light" panose="020B0502040204020203" pitchFamily="34" charset="0"/>
              </a:rPr>
              <a:t>Malicious</a:t>
            </a:r>
            <a:r>
              <a:rPr lang="en-US" sz="4000" dirty="0">
                <a:latin typeface="Segoe UI Light" panose="020B0502040204020203" pitchFamily="34" charset="0"/>
                <a:cs typeface="Segoe UI Light" panose="020B0502040204020203" pitchFamily="34" charset="0"/>
              </a:rPr>
              <a:t> insiders</a:t>
            </a:r>
          </a:p>
        </p:txBody>
      </p:sp>
      <p:sp>
        <p:nvSpPr>
          <p:cNvPr id="4" name="Title 3"/>
          <p:cNvSpPr>
            <a:spLocks noGrp="1"/>
          </p:cNvSpPr>
          <p:nvPr>
            <p:ph type="title"/>
          </p:nvPr>
        </p:nvSpPr>
        <p:spPr>
          <a:xfrm>
            <a:off x="466897" y="227088"/>
            <a:ext cx="9857339" cy="923748"/>
          </a:xfrm>
        </p:spPr>
        <p:txBody>
          <a:bodyPr/>
          <a:lstStyle/>
          <a:p>
            <a:r>
              <a:rPr lang="en-US" sz="3800" dirty="0">
                <a:latin typeface="Segoe UI Light" panose="020B0502040204020203" pitchFamily="34" charset="0"/>
                <a:cs typeface="Segoe UI Light" panose="020B0502040204020203" pitchFamily="34" charset="0"/>
              </a:rPr>
              <a:t>THIS MIGHT EXPOSE YOU TO…</a:t>
            </a:r>
          </a:p>
        </p:txBody>
      </p:sp>
      <p:pic>
        <p:nvPicPr>
          <p:cNvPr id="12" name="Picture 11"/>
          <p:cNvPicPr>
            <a:picLocks noChangeAspect="1"/>
          </p:cNvPicPr>
          <p:nvPr/>
        </p:nvPicPr>
        <p:blipFill>
          <a:blip r:embed="rId3" cstate="print">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377193" y="1239809"/>
            <a:ext cx="792000" cy="792000"/>
          </a:xfrm>
          <a:prstGeom prst="rect">
            <a:avLst/>
          </a:prstGeom>
        </p:spPr>
      </p:pic>
      <p:pic>
        <p:nvPicPr>
          <p:cNvPr id="13" name="Picture 12"/>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367623" y="2313406"/>
            <a:ext cx="792000" cy="792000"/>
          </a:xfrm>
          <a:prstGeom prst="rect">
            <a:avLst/>
          </a:prstGeom>
        </p:spPr>
      </p:pic>
      <p:pic>
        <p:nvPicPr>
          <p:cNvPr id="14" name="Picture 13"/>
          <p:cNvPicPr>
            <a:picLocks noChangeAspect="1"/>
          </p:cNvPicPr>
          <p:nvPr/>
        </p:nvPicPr>
        <p:blipFill>
          <a:blip r:embed="rId7" cstate="print">
            <a:biLevel thresh="75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77193" y="3334750"/>
            <a:ext cx="792000" cy="792000"/>
          </a:xfrm>
          <a:prstGeom prst="rect">
            <a:avLst/>
          </a:prstGeom>
        </p:spPr>
      </p:pic>
      <p:pic>
        <p:nvPicPr>
          <p:cNvPr id="15" name="Picture 14"/>
          <p:cNvPicPr>
            <a:picLocks noChangeAspect="1"/>
          </p:cNvPicPr>
          <p:nvPr/>
        </p:nvPicPr>
        <p:blipFill>
          <a:blip r:embed="rId9" cstate="print">
            <a:biLevel thresh="75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1377193" y="4465876"/>
            <a:ext cx="792000" cy="792000"/>
          </a:xfrm>
          <a:prstGeom prst="rect">
            <a:avLst/>
          </a:prstGeom>
        </p:spPr>
      </p:pic>
      <p:pic>
        <p:nvPicPr>
          <p:cNvPr id="16" name="Picture 15"/>
          <p:cNvPicPr>
            <a:picLocks noChangeAspect="1"/>
          </p:cNvPicPr>
          <p:nvPr/>
        </p:nvPicPr>
        <p:blipFill>
          <a:blip r:embed="rId11" cstate="print">
            <a:biLevel thresh="75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1416260" y="5509386"/>
            <a:ext cx="713867" cy="713867"/>
          </a:xfrm>
          <a:prstGeom prst="rect">
            <a:avLst/>
          </a:prstGeom>
        </p:spPr>
      </p:pic>
      <p:pic>
        <p:nvPicPr>
          <p:cNvPr id="11" name="Picture 10"/>
          <p:cNvPicPr>
            <a:picLocks noChangeAspect="1"/>
          </p:cNvPicPr>
          <p:nvPr/>
        </p:nvPicPr>
        <p:blipFill>
          <a:blip r:embed="rId13"/>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3603067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ow do we answer the question &quot;Who are you?&quot; from a personal and philosophical lev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62" y="1435260"/>
            <a:ext cx="7176304" cy="48960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2046" y="92597"/>
            <a:ext cx="7141579" cy="1015663"/>
          </a:xfrm>
          <a:prstGeom prst="rect">
            <a:avLst/>
          </a:prstGeom>
          <a:noFill/>
        </p:spPr>
        <p:txBody>
          <a:bodyPr wrap="square" rtlCol="0">
            <a:spAutoFit/>
          </a:bodyPr>
          <a:lstStyle/>
          <a:p>
            <a:r>
              <a:rPr lang="en-GB" sz="6000" dirty="0" smtClean="0">
                <a:solidFill>
                  <a:srgbClr val="FA82B0"/>
                </a:solidFill>
              </a:rPr>
              <a:t>The Big Question ?</a:t>
            </a:r>
            <a:endParaRPr lang="en-GB" sz="6000" dirty="0">
              <a:solidFill>
                <a:srgbClr val="FA82B0"/>
              </a:solidFill>
            </a:endParaRPr>
          </a:p>
        </p:txBody>
      </p:sp>
      <p:sp>
        <p:nvSpPr>
          <p:cNvPr id="6" name="TextBox 5"/>
          <p:cNvSpPr txBox="1"/>
          <p:nvPr/>
        </p:nvSpPr>
        <p:spPr>
          <a:xfrm>
            <a:off x="8054046" y="1678251"/>
            <a:ext cx="2997843" cy="369332"/>
          </a:xfrm>
          <a:prstGeom prst="rect">
            <a:avLst/>
          </a:prstGeom>
          <a:noFill/>
        </p:spPr>
        <p:txBody>
          <a:bodyPr wrap="square" rtlCol="0">
            <a:spAutoFit/>
          </a:bodyPr>
          <a:lstStyle/>
          <a:p>
            <a:r>
              <a:rPr lang="en-GB" dirty="0" smtClean="0"/>
              <a:t>Cloud Security Architect</a:t>
            </a:r>
            <a:endParaRPr lang="en-GB" dirty="0"/>
          </a:p>
        </p:txBody>
      </p:sp>
      <p:sp>
        <p:nvSpPr>
          <p:cNvPr id="8" name="TextBox 7"/>
          <p:cNvSpPr txBox="1"/>
          <p:nvPr/>
        </p:nvSpPr>
        <p:spPr>
          <a:xfrm>
            <a:off x="8054048" y="3104200"/>
            <a:ext cx="2997843" cy="369332"/>
          </a:xfrm>
          <a:prstGeom prst="rect">
            <a:avLst/>
          </a:prstGeom>
          <a:noFill/>
        </p:spPr>
        <p:txBody>
          <a:bodyPr wrap="square" rtlCol="0">
            <a:spAutoFit/>
          </a:bodyPr>
          <a:lstStyle/>
          <a:p>
            <a:r>
              <a:rPr lang="en-GB" dirty="0" smtClean="0"/>
              <a:t> DevOps</a:t>
            </a:r>
            <a:endParaRPr lang="en-GB" dirty="0"/>
          </a:p>
        </p:txBody>
      </p:sp>
      <p:sp>
        <p:nvSpPr>
          <p:cNvPr id="9" name="TextBox 8"/>
          <p:cNvSpPr txBox="1"/>
          <p:nvPr/>
        </p:nvSpPr>
        <p:spPr>
          <a:xfrm>
            <a:off x="8054047" y="2661990"/>
            <a:ext cx="2997843" cy="369332"/>
          </a:xfrm>
          <a:prstGeom prst="rect">
            <a:avLst/>
          </a:prstGeom>
          <a:noFill/>
        </p:spPr>
        <p:txBody>
          <a:bodyPr wrap="square" rtlCol="0">
            <a:spAutoFit/>
          </a:bodyPr>
          <a:lstStyle/>
          <a:p>
            <a:r>
              <a:rPr lang="en-GB" dirty="0" smtClean="0"/>
              <a:t>Cloud Software Engineer</a:t>
            </a:r>
            <a:endParaRPr lang="en-GB" dirty="0"/>
          </a:p>
        </p:txBody>
      </p:sp>
      <p:sp>
        <p:nvSpPr>
          <p:cNvPr id="10" name="TextBox 9"/>
          <p:cNvSpPr txBox="1"/>
          <p:nvPr/>
        </p:nvSpPr>
        <p:spPr>
          <a:xfrm>
            <a:off x="8054049" y="5004411"/>
            <a:ext cx="2997843" cy="369332"/>
          </a:xfrm>
          <a:prstGeom prst="rect">
            <a:avLst/>
          </a:prstGeom>
          <a:noFill/>
        </p:spPr>
        <p:txBody>
          <a:bodyPr wrap="square" rtlCol="0">
            <a:spAutoFit/>
          </a:bodyPr>
          <a:lstStyle/>
          <a:p>
            <a:r>
              <a:rPr lang="en-GB" dirty="0" smtClean="0"/>
              <a:t>CISO</a:t>
            </a:r>
            <a:endParaRPr lang="en-GB" dirty="0"/>
          </a:p>
        </p:txBody>
      </p:sp>
      <p:sp>
        <p:nvSpPr>
          <p:cNvPr id="11" name="TextBox 10"/>
          <p:cNvSpPr txBox="1"/>
          <p:nvPr/>
        </p:nvSpPr>
        <p:spPr>
          <a:xfrm>
            <a:off x="8055980" y="3593525"/>
            <a:ext cx="2997843" cy="369332"/>
          </a:xfrm>
          <a:prstGeom prst="rect">
            <a:avLst/>
          </a:prstGeom>
          <a:noFill/>
        </p:spPr>
        <p:txBody>
          <a:bodyPr wrap="square" rtlCol="0">
            <a:spAutoFit/>
          </a:bodyPr>
          <a:lstStyle/>
          <a:p>
            <a:r>
              <a:rPr lang="en-GB" dirty="0" smtClean="0"/>
              <a:t>Cloud System Administrator</a:t>
            </a:r>
            <a:endParaRPr lang="en-GB" dirty="0"/>
          </a:p>
        </p:txBody>
      </p:sp>
      <p:sp>
        <p:nvSpPr>
          <p:cNvPr id="12" name="TextBox 11"/>
          <p:cNvSpPr txBox="1"/>
          <p:nvPr/>
        </p:nvSpPr>
        <p:spPr>
          <a:xfrm>
            <a:off x="8055980" y="4055887"/>
            <a:ext cx="2997843" cy="369332"/>
          </a:xfrm>
          <a:prstGeom prst="rect">
            <a:avLst/>
          </a:prstGeom>
          <a:noFill/>
        </p:spPr>
        <p:txBody>
          <a:bodyPr wrap="square" rtlCol="0">
            <a:spAutoFit/>
          </a:bodyPr>
          <a:lstStyle/>
          <a:p>
            <a:r>
              <a:rPr lang="en-GB" dirty="0" smtClean="0"/>
              <a:t>Cloud Product Manager</a:t>
            </a:r>
            <a:endParaRPr lang="en-GB" dirty="0"/>
          </a:p>
        </p:txBody>
      </p:sp>
      <p:sp>
        <p:nvSpPr>
          <p:cNvPr id="13" name="TextBox 12"/>
          <p:cNvSpPr txBox="1"/>
          <p:nvPr/>
        </p:nvSpPr>
        <p:spPr>
          <a:xfrm>
            <a:off x="8055980" y="4530149"/>
            <a:ext cx="2997843" cy="369332"/>
          </a:xfrm>
          <a:prstGeom prst="rect">
            <a:avLst/>
          </a:prstGeom>
          <a:noFill/>
        </p:spPr>
        <p:txBody>
          <a:bodyPr wrap="square" rtlCol="0">
            <a:spAutoFit/>
          </a:bodyPr>
          <a:lstStyle/>
          <a:p>
            <a:r>
              <a:rPr lang="en-GB" dirty="0" smtClean="0"/>
              <a:t>Cloud Consultant</a:t>
            </a:r>
            <a:endParaRPr lang="en-GB" dirty="0"/>
          </a:p>
        </p:txBody>
      </p:sp>
      <p:sp>
        <p:nvSpPr>
          <p:cNvPr id="14" name="TextBox 13"/>
          <p:cNvSpPr txBox="1"/>
          <p:nvPr/>
        </p:nvSpPr>
        <p:spPr>
          <a:xfrm>
            <a:off x="8055980" y="5410932"/>
            <a:ext cx="2997843" cy="369332"/>
          </a:xfrm>
          <a:prstGeom prst="rect">
            <a:avLst/>
          </a:prstGeom>
          <a:noFill/>
        </p:spPr>
        <p:txBody>
          <a:bodyPr wrap="square" rtlCol="0">
            <a:spAutoFit/>
          </a:bodyPr>
          <a:lstStyle/>
          <a:p>
            <a:r>
              <a:rPr lang="en-GB" dirty="0" smtClean="0"/>
              <a:t>CIO</a:t>
            </a:r>
            <a:endParaRPr lang="en-GB" dirty="0"/>
          </a:p>
        </p:txBody>
      </p:sp>
      <p:sp>
        <p:nvSpPr>
          <p:cNvPr id="15" name="TextBox 14"/>
          <p:cNvSpPr txBox="1"/>
          <p:nvPr/>
        </p:nvSpPr>
        <p:spPr>
          <a:xfrm>
            <a:off x="8055980" y="2132148"/>
            <a:ext cx="2997843" cy="369332"/>
          </a:xfrm>
          <a:prstGeom prst="rect">
            <a:avLst/>
          </a:prstGeom>
          <a:noFill/>
        </p:spPr>
        <p:txBody>
          <a:bodyPr wrap="square" rtlCol="0">
            <a:spAutoFit/>
          </a:bodyPr>
          <a:lstStyle/>
          <a:p>
            <a:r>
              <a:rPr lang="en-GB" dirty="0" smtClean="0"/>
              <a:t>Cloud Security Engineer</a:t>
            </a:r>
            <a:endParaRPr lang="en-GB" dirty="0"/>
          </a:p>
        </p:txBody>
      </p:sp>
      <p:pic>
        <p:nvPicPr>
          <p:cNvPr id="16" name="Picture 15"/>
          <p:cNvPicPr>
            <a:picLocks noChangeAspect="1"/>
          </p:cNvPicPr>
          <p:nvPr/>
        </p:nvPicPr>
        <p:blipFill>
          <a:blip r:embed="rId4"/>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191693371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888" y="0"/>
            <a:ext cx="12237888" cy="6832380"/>
          </a:xfrm>
          <a:prstGeom prst="rect">
            <a:avLst/>
          </a:prstGeom>
        </p:spPr>
      </p:pic>
    </p:spTree>
    <p:extLst>
      <p:ext uri="{BB962C8B-B14F-4D97-AF65-F5344CB8AC3E}">
        <p14:creationId xmlns:p14="http://schemas.microsoft.com/office/powerpoint/2010/main" val="427261188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r>
              <a:rPr lang="en-US" smtClean="0"/>
              <a:t> [Restricted] for designated teams ​</a:t>
            </a:r>
            <a:endParaRPr lang="en-US"/>
          </a:p>
        </p:txBody>
      </p:sp>
      <p:sp>
        <p:nvSpPr>
          <p:cNvPr id="2" name="Date Placeholder 1" hidden="1"/>
          <p:cNvSpPr>
            <a:spLocks noGrp="1"/>
          </p:cNvSpPr>
          <p:nvPr>
            <p:ph type="dt" sz="quarter" idx="12"/>
          </p:nvPr>
        </p:nvSpPr>
        <p:spPr/>
        <p:txBody>
          <a:bodyPr/>
          <a:lstStyle/>
          <a:p>
            <a:endParaRPr lang="en-US" dirty="0"/>
          </a:p>
        </p:txBody>
      </p:sp>
      <p:sp>
        <p:nvSpPr>
          <p:cNvPr id="72" name="Content Placeholder 71"/>
          <p:cNvSpPr>
            <a:spLocks noGrp="1"/>
          </p:cNvSpPr>
          <p:nvPr>
            <p:ph sz="quarter" idx="11"/>
          </p:nvPr>
        </p:nvSpPr>
        <p:spPr>
          <a:xfrm>
            <a:off x="715295" y="2101778"/>
            <a:ext cx="5526227" cy="2199640"/>
          </a:xfrm>
        </p:spPr>
        <p:txBody>
          <a:bodyPr/>
          <a:lstStyle/>
          <a:p>
            <a:pPr marL="0" indent="0">
              <a:buNone/>
            </a:pPr>
            <a:r>
              <a:rPr lang="en-US" sz="2400" b="1" dirty="0">
                <a:solidFill>
                  <a:schemeClr val="accent4"/>
                </a:solidFill>
                <a:latin typeface="Segoe UI Light" panose="020B0502040204020203" pitchFamily="34" charset="0"/>
                <a:cs typeface="Segoe UI Light" panose="020B0502040204020203" pitchFamily="34" charset="0"/>
              </a:rPr>
              <a:t>Developers:</a:t>
            </a:r>
          </a:p>
          <a:p>
            <a:pPr>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Freedom </a:t>
            </a:r>
          </a:p>
          <a:p>
            <a:pPr>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Agility  </a:t>
            </a:r>
          </a:p>
          <a:p>
            <a:pPr>
              <a:buFont typeface="Arial" panose="020B0604020202020204" pitchFamily="34" charset="0"/>
              <a:buChar char="•"/>
            </a:pP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71" name="Title 70"/>
          <p:cNvSpPr>
            <a:spLocks noGrp="1"/>
          </p:cNvSpPr>
          <p:nvPr>
            <p:ph type="title"/>
          </p:nvPr>
        </p:nvSpPr>
        <p:spPr>
          <a:xfrm>
            <a:off x="520120" y="145214"/>
            <a:ext cx="9343925" cy="56581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r>
              <a:rPr lang="en-US" sz="3800" dirty="0">
                <a:latin typeface="Segoe UI Light" panose="020B0502040204020203" pitchFamily="34" charset="0"/>
                <a:cs typeface="Segoe UI Light" panose="020B0502040204020203" pitchFamily="34" charset="0"/>
              </a:rPr>
              <a:t>INNOVATION IS THE KEY TO SUCCESS</a:t>
            </a:r>
          </a:p>
        </p:txBody>
      </p:sp>
      <p:sp>
        <p:nvSpPr>
          <p:cNvPr id="7" name="Content Placeholder 71"/>
          <p:cNvSpPr txBox="1">
            <a:spLocks/>
          </p:cNvSpPr>
          <p:nvPr/>
        </p:nvSpPr>
        <p:spPr bwMode="auto">
          <a:xfrm>
            <a:off x="4460370" y="2112289"/>
            <a:ext cx="5526227" cy="219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indent="0">
              <a:buNone/>
            </a:pPr>
            <a:r>
              <a:rPr lang="en-US" sz="2400" b="1" kern="0" dirty="0">
                <a:solidFill>
                  <a:schemeClr val="accent4"/>
                </a:solidFill>
                <a:latin typeface="Segoe UI Light" panose="020B0502040204020203" pitchFamily="34" charset="0"/>
                <a:cs typeface="Segoe UI Light" panose="020B0502040204020203" pitchFamily="34" charset="0"/>
              </a:rPr>
              <a:t>IT Operators :</a:t>
            </a:r>
          </a:p>
          <a:p>
            <a:pPr>
              <a:buFont typeface="Arial" panose="020B0604020202020204" pitchFamily="34" charset="0"/>
              <a:buChar char="•"/>
            </a:pPr>
            <a:r>
              <a:rPr lang="en-US" sz="2400" kern="0" dirty="0">
                <a:latin typeface="Segoe UI Light" panose="020B0502040204020203" pitchFamily="34" charset="0"/>
                <a:cs typeface="Segoe UI Light" panose="020B0502040204020203" pitchFamily="34" charset="0"/>
              </a:rPr>
              <a:t>Control </a:t>
            </a:r>
          </a:p>
          <a:p>
            <a:pPr>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Efficiency </a:t>
            </a:r>
            <a:endParaRPr lang="en-US" sz="2400" kern="0" dirty="0">
              <a:latin typeface="Segoe UI Light" panose="020B0502040204020203" pitchFamily="34" charset="0"/>
              <a:cs typeface="Segoe UI Light" panose="020B0502040204020203" pitchFamily="34" charset="0"/>
            </a:endParaRPr>
          </a:p>
        </p:txBody>
      </p:sp>
      <p:cxnSp>
        <p:nvCxnSpPr>
          <p:cNvPr id="6" name="Straight Connector 5"/>
          <p:cNvCxnSpPr/>
          <p:nvPr/>
        </p:nvCxnSpPr>
        <p:spPr bwMode="auto">
          <a:xfrm>
            <a:off x="3474619" y="2184401"/>
            <a:ext cx="0" cy="1507067"/>
          </a:xfrm>
          <a:prstGeom prst="line">
            <a:avLst/>
          </a:prstGeom>
          <a:solidFill>
            <a:schemeClr val="bg1"/>
          </a:solidFill>
          <a:ln w="190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p:cNvSpPr/>
          <p:nvPr/>
        </p:nvSpPr>
        <p:spPr>
          <a:xfrm>
            <a:off x="2715340" y="3968144"/>
            <a:ext cx="1558440" cy="523220"/>
          </a:xfrm>
          <a:prstGeom prst="rect">
            <a:avLst/>
          </a:prstGeom>
        </p:spPr>
        <p:txBody>
          <a:bodyPr wrap="none">
            <a:spAutoFit/>
          </a:bodyPr>
          <a:lstStyle/>
          <a:p>
            <a:r>
              <a:rPr lang="en-US" sz="2800" dirty="0">
                <a:solidFill>
                  <a:schemeClr val="accent1"/>
                </a:solidFill>
                <a:latin typeface="Segoe UI Semibold" panose="020B0702040204020203" pitchFamily="34" charset="0"/>
                <a:cs typeface="Segoe UI Semibold" panose="020B0702040204020203" pitchFamily="34" charset="0"/>
              </a:rPr>
              <a:t>DevOps </a:t>
            </a:r>
            <a:endParaRPr lang="en-US" sz="2800" dirty="0">
              <a:solidFill>
                <a:schemeClr val="accent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515" y="1082352"/>
            <a:ext cx="5730539" cy="5775649"/>
          </a:xfrm>
          <a:prstGeom prst="rect">
            <a:avLst/>
          </a:prstGeom>
        </p:spPr>
      </p:pic>
      <p:pic>
        <p:nvPicPr>
          <p:cNvPr id="5" name="Picture 4"/>
          <p:cNvPicPr>
            <a:picLocks noChangeAspect="1"/>
          </p:cNvPicPr>
          <p:nvPr/>
        </p:nvPicPr>
        <p:blipFill>
          <a:blip r:embed="rId4"/>
          <a:stretch>
            <a:fillRect/>
          </a:stretch>
        </p:blipFill>
        <p:spPr>
          <a:xfrm>
            <a:off x="-1440041" y="4718273"/>
            <a:ext cx="4914660" cy="2401350"/>
          </a:xfrm>
          <a:prstGeom prst="rect">
            <a:avLst/>
          </a:prstGeom>
        </p:spPr>
      </p:pic>
      <p:sp>
        <p:nvSpPr>
          <p:cNvPr id="9" name="Rectangle 8"/>
          <p:cNvSpPr/>
          <p:nvPr/>
        </p:nvSpPr>
        <p:spPr>
          <a:xfrm>
            <a:off x="3325792" y="4748712"/>
            <a:ext cx="6096000" cy="923330"/>
          </a:xfrm>
          <a:prstGeom prst="rect">
            <a:avLst/>
          </a:prstGeom>
        </p:spPr>
        <p:txBody>
          <a:bodyPr>
            <a:spAutoFit/>
          </a:bodyPr>
          <a:lstStyle/>
          <a:p>
            <a:r>
              <a:rPr lang="en-US" dirty="0">
                <a:latin typeface="Segoe UI Light" panose="020B0502040204020203" pitchFamily="34" charset="0"/>
                <a:cs typeface="Segoe UI Light" panose="020B0502040204020203" pitchFamily="34" charset="0"/>
              </a:rPr>
              <a:t>Cloud Applications are no longer</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manually deployed or configured;</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they are </a:t>
            </a:r>
            <a:r>
              <a:rPr lang="en-US" b="1" dirty="0">
                <a:latin typeface="Segoe UI Light" panose="020B0502040204020203" pitchFamily="34" charset="0"/>
                <a:cs typeface="Segoe UI Light" panose="020B0502040204020203" pitchFamily="34" charset="0"/>
              </a:rPr>
              <a:t>orchestrated</a:t>
            </a:r>
            <a:r>
              <a:rPr lang="en-US" dirty="0">
                <a:latin typeface="Segoe UI Light" panose="020B0502040204020203" pitchFamily="34" charset="0"/>
                <a:cs typeface="Segoe UI Light" panose="020B0502040204020203" pitchFamily="34" charset="0"/>
              </a:rPr>
              <a:t>. </a:t>
            </a:r>
          </a:p>
        </p:txBody>
      </p:sp>
      <p:sp>
        <p:nvSpPr>
          <p:cNvPr id="12" name="Title 70"/>
          <p:cNvSpPr txBox="1">
            <a:spLocks/>
          </p:cNvSpPr>
          <p:nvPr/>
        </p:nvSpPr>
        <p:spPr>
          <a:xfrm>
            <a:off x="1017289" y="1300918"/>
            <a:ext cx="9499737"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smtClean="0">
                <a:latin typeface="Segoe UI Light" panose="020B0502040204020203" pitchFamily="34" charset="0"/>
                <a:cs typeface="Segoe UI Light" panose="020B0502040204020203" pitchFamily="34" charset="0"/>
              </a:rPr>
              <a:t>DevOps IS THE NEW BLACK</a:t>
            </a:r>
            <a:endParaRPr lang="en-US" sz="3800" dirty="0">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a:blip r:embed="rId5"/>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1352195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500"/>
                                        <p:tgtEl>
                                          <p:spTgt spid="7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xEl>
                                              <p:pRg st="1" end="1"/>
                                            </p:txEl>
                                          </p:spTgt>
                                        </p:tgtEl>
                                        <p:attrNameLst>
                                          <p:attrName>style.visibility</p:attrName>
                                        </p:attrNameLst>
                                      </p:cBhvr>
                                      <p:to>
                                        <p:strVal val="visible"/>
                                      </p:to>
                                    </p:set>
                                    <p:animEffect transition="in" filter="fade">
                                      <p:cBhvr>
                                        <p:cTn id="10" dur="500"/>
                                        <p:tgtEl>
                                          <p:spTgt spid="7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xEl>
                                              <p:pRg st="2" end="2"/>
                                            </p:txEl>
                                          </p:spTgt>
                                        </p:tgtEl>
                                        <p:attrNameLst>
                                          <p:attrName>style.visibility</p:attrName>
                                        </p:attrNameLst>
                                      </p:cBhvr>
                                      <p:to>
                                        <p:strVal val="visible"/>
                                      </p:to>
                                    </p:set>
                                    <p:animEffect transition="in" filter="fade">
                                      <p:cBhvr>
                                        <p:cTn id="13" dur="500"/>
                                        <p:tgtEl>
                                          <p:spTgt spid="7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013" y="2789434"/>
            <a:ext cx="10058400" cy="4068566"/>
          </a:xfrm>
          <a:prstGeom prst="rect">
            <a:avLst/>
          </a:prstGeom>
        </p:spPr>
      </p:pic>
      <p:sp>
        <p:nvSpPr>
          <p:cNvPr id="3" name="Footer Placeholder 2" hidden="1"/>
          <p:cNvSpPr>
            <a:spLocks noGrp="1"/>
          </p:cNvSpPr>
          <p:nvPr>
            <p:ph type="ftr" sz="quarter" idx="10"/>
          </p:nvPr>
        </p:nvSpPr>
        <p:spPr/>
        <p:txBody>
          <a:bodyPr/>
          <a:lstStyle/>
          <a:p>
            <a:pPr>
              <a:buClr>
                <a:srgbClr val="72183E"/>
              </a:buClr>
            </a:pPr>
            <a:r>
              <a:rPr lang="en-US" smtClean="0">
                <a:solidFill>
                  <a:srgbClr val="777777"/>
                </a:solidFill>
              </a:rPr>
              <a:t> [Restricted] for designated teams ​</a:t>
            </a:r>
            <a:endParaRPr lang="en-US">
              <a:solidFill>
                <a:srgbClr val="777777"/>
              </a:solidFill>
            </a:endParaRPr>
          </a:p>
        </p:txBody>
      </p:sp>
      <p:sp>
        <p:nvSpPr>
          <p:cNvPr id="2" name="Date Placeholder 1" hidden="1"/>
          <p:cNvSpPr>
            <a:spLocks noGrp="1"/>
          </p:cNvSpPr>
          <p:nvPr>
            <p:ph type="dt" sz="half" idx="11"/>
          </p:nvPr>
        </p:nvSpPr>
        <p:spPr/>
        <p:txBody>
          <a:bodyPr/>
          <a:lstStyle/>
          <a:p>
            <a:pPr>
              <a:buClr>
                <a:srgbClr val="72183E"/>
              </a:buClr>
            </a:pPr>
            <a:endParaRPr lang="en-US" dirty="0">
              <a:solidFill>
                <a:srgbClr val="4D4D4F">
                  <a:tint val="75000"/>
                </a:srgbClr>
              </a:solidFill>
            </a:endParaRPr>
          </a:p>
        </p:txBody>
      </p:sp>
      <p:sp>
        <p:nvSpPr>
          <p:cNvPr id="72" name="Content Placeholder 71"/>
          <p:cNvSpPr>
            <a:spLocks noGrp="1"/>
          </p:cNvSpPr>
          <p:nvPr>
            <p:ph sz="quarter" idx="4294967295"/>
          </p:nvPr>
        </p:nvSpPr>
        <p:spPr>
          <a:xfrm>
            <a:off x="560259" y="1643259"/>
            <a:ext cx="7289074" cy="2292350"/>
          </a:xfrm>
        </p:spPr>
        <p:txBody>
          <a:bodyPr/>
          <a:lstStyle/>
          <a:p>
            <a:pPr>
              <a:buSzPct val="65000"/>
            </a:pPr>
            <a:r>
              <a:rPr lang="en-US" sz="2400" dirty="0">
                <a:solidFill>
                  <a:schemeClr val="accent4"/>
                </a:solidFill>
                <a:latin typeface="Segoe UI Light" panose="020B0502040204020203" pitchFamily="34" charset="0"/>
                <a:cs typeface="Segoe UI Light" panose="020B0502040204020203" pitchFamily="34" charset="0"/>
              </a:rPr>
              <a:t>Hard to deploy security in the cloud</a:t>
            </a:r>
          </a:p>
          <a:p>
            <a:pPr>
              <a:buSzPct val="65000"/>
            </a:pPr>
            <a:endParaRPr lang="en-US" sz="2400" dirty="0">
              <a:solidFill>
                <a:schemeClr val="accent4"/>
              </a:solidFill>
              <a:latin typeface="Segoe UI Light" panose="020B0502040204020203" pitchFamily="34" charset="0"/>
              <a:cs typeface="Segoe UI Light" panose="020B0502040204020203" pitchFamily="34" charset="0"/>
            </a:endParaRPr>
          </a:p>
          <a:p>
            <a:pPr>
              <a:buSzPct val="65000"/>
            </a:pPr>
            <a:r>
              <a:rPr lang="en-US" sz="2400" dirty="0">
                <a:solidFill>
                  <a:schemeClr val="accent4"/>
                </a:solidFill>
                <a:latin typeface="Segoe UI Light" panose="020B0502040204020203" pitchFamily="34" charset="0"/>
                <a:cs typeface="Segoe UI Light" panose="020B0502040204020203" pitchFamily="34" charset="0"/>
              </a:rPr>
              <a:t>Firewall tickets are bottleneck</a:t>
            </a:r>
          </a:p>
          <a:p>
            <a:pPr>
              <a:buSzPct val="65000"/>
            </a:pPr>
            <a:endParaRPr lang="en-US" sz="2400" dirty="0">
              <a:solidFill>
                <a:schemeClr val="accent4"/>
              </a:solidFill>
              <a:latin typeface="Segoe UI Light" panose="020B0502040204020203" pitchFamily="34" charset="0"/>
              <a:cs typeface="Segoe UI Light" panose="020B0502040204020203" pitchFamily="34" charset="0"/>
            </a:endParaRPr>
          </a:p>
          <a:p>
            <a:pPr>
              <a:buSzPct val="65000"/>
            </a:pPr>
            <a:r>
              <a:rPr lang="en-US" sz="2400" dirty="0">
                <a:solidFill>
                  <a:schemeClr val="accent4"/>
                </a:solidFill>
                <a:latin typeface="Segoe UI Light" panose="020B0502040204020203" pitchFamily="34" charset="0"/>
                <a:cs typeface="Segoe UI Light" panose="020B0502040204020203" pitchFamily="34" charset="0"/>
              </a:rPr>
              <a:t>Cloud is dynamic and security is static </a:t>
            </a:r>
          </a:p>
        </p:txBody>
      </p:sp>
      <p:sp>
        <p:nvSpPr>
          <p:cNvPr id="71" name="Title 70"/>
          <p:cNvSpPr>
            <a:spLocks noGrp="1"/>
          </p:cNvSpPr>
          <p:nvPr>
            <p:ph type="title" idx="4294967295"/>
          </p:nvPr>
        </p:nvSpPr>
        <p:spPr>
          <a:xfrm>
            <a:off x="560259" y="142876"/>
            <a:ext cx="9298117" cy="126923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r>
              <a:rPr lang="en-US" sz="3800" dirty="0" smtClean="0">
                <a:latin typeface="Segoe UI Light" panose="020B0502040204020203" pitchFamily="34" charset="0"/>
                <a:cs typeface="Segoe UI Light" panose="020B0502040204020203" pitchFamily="34" charset="0"/>
              </a:rPr>
              <a:t>Why legacy security is hard to deploy in the cloud ?</a:t>
            </a:r>
            <a:br>
              <a:rPr lang="en-US" sz="3800" dirty="0" smtClean="0">
                <a:latin typeface="Segoe UI Light" panose="020B0502040204020203" pitchFamily="34" charset="0"/>
                <a:cs typeface="Segoe UI Light" panose="020B0502040204020203" pitchFamily="34" charset="0"/>
              </a:rPr>
            </a:br>
            <a:endParaRPr lang="en-US" sz="3800"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4"/>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312050376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72183E"/>
              </a:buClr>
            </a:pPr>
            <a:r>
              <a:rPr lang="en-US" smtClean="0">
                <a:solidFill>
                  <a:srgbClr val="777777"/>
                </a:solidFill>
              </a:rPr>
              <a:t> [Restricted] for designated teams ​</a:t>
            </a:r>
            <a:endParaRPr lang="en-US">
              <a:solidFill>
                <a:srgbClr val="777777"/>
              </a:solidFill>
            </a:endParaRPr>
          </a:p>
        </p:txBody>
      </p:sp>
      <p:sp>
        <p:nvSpPr>
          <p:cNvPr id="2" name="Date Placeholder 1" hidden="1"/>
          <p:cNvSpPr>
            <a:spLocks noGrp="1"/>
          </p:cNvSpPr>
          <p:nvPr>
            <p:ph type="dt" sz="half" idx="11"/>
          </p:nvPr>
        </p:nvSpPr>
        <p:spPr/>
        <p:txBody>
          <a:bodyPr/>
          <a:lstStyle/>
          <a:p>
            <a:pPr>
              <a:buClr>
                <a:srgbClr val="72183E"/>
              </a:buClr>
            </a:pPr>
            <a:endParaRPr lang="en-US" dirty="0">
              <a:solidFill>
                <a:srgbClr val="4D4D4F">
                  <a:tint val="75000"/>
                </a:srgbClr>
              </a:solidFill>
            </a:endParaRPr>
          </a:p>
        </p:txBody>
      </p:sp>
      <p:sp>
        <p:nvSpPr>
          <p:cNvPr id="72" name="Content Placeholder 71"/>
          <p:cNvSpPr>
            <a:spLocks noGrp="1"/>
          </p:cNvSpPr>
          <p:nvPr>
            <p:ph sz="quarter" idx="4294967295"/>
          </p:nvPr>
        </p:nvSpPr>
        <p:spPr>
          <a:xfrm>
            <a:off x="1377542" y="5033963"/>
            <a:ext cx="4389846" cy="677862"/>
          </a:xfrm>
        </p:spPr>
        <p:txBody>
          <a:bodyPr/>
          <a:lstStyle/>
          <a:p>
            <a:pPr marL="0" indent="0">
              <a:buClr>
                <a:schemeClr val="bg1"/>
              </a:buClr>
              <a:buNone/>
            </a:pPr>
            <a:r>
              <a:rPr lang="en-US" sz="2000" b="1" dirty="0">
                <a:solidFill>
                  <a:schemeClr val="tx1">
                    <a:lumMod val="75000"/>
                  </a:schemeClr>
                </a:solidFill>
                <a:latin typeface="Segoe UI Light" panose="020B0502040204020203" pitchFamily="34" charset="0"/>
                <a:cs typeface="Segoe UI Light" panose="020B0502040204020203" pitchFamily="34" charset="0"/>
              </a:rPr>
              <a:t>Security must be as agile as your cloud  </a:t>
            </a:r>
          </a:p>
        </p:txBody>
      </p:sp>
      <p:sp>
        <p:nvSpPr>
          <p:cNvPr id="71" name="Title 70"/>
          <p:cNvSpPr>
            <a:spLocks noGrp="1"/>
          </p:cNvSpPr>
          <p:nvPr>
            <p:ph type="title" idx="4294967295"/>
          </p:nvPr>
        </p:nvSpPr>
        <p:spPr>
          <a:xfrm>
            <a:off x="672148" y="168276"/>
            <a:ext cx="9186228" cy="9239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r>
              <a:rPr lang="en-US" sz="3800" b="1" dirty="0" smtClean="0">
                <a:solidFill>
                  <a:srgbClr val="FA82B0"/>
                </a:solidFill>
                <a:latin typeface="Segoe UI Light" panose="020B0502040204020203" pitchFamily="34" charset="0"/>
                <a:cs typeface="Segoe UI Light" panose="020B0502040204020203" pitchFamily="34" charset="0"/>
              </a:rPr>
              <a:t>What’s your cloud security needs ?</a:t>
            </a:r>
            <a:endParaRPr lang="en-US" sz="3800" b="1" dirty="0">
              <a:solidFill>
                <a:srgbClr val="FA82B0"/>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132" y="425063"/>
            <a:ext cx="5535083" cy="5113678"/>
          </a:xfrm>
          <a:prstGeom prst="rect">
            <a:avLst/>
          </a:prstGeom>
          <a:noFill/>
          <a:ln>
            <a:noFill/>
          </a:ln>
          <a:effectLst/>
        </p:spPr>
      </p:pic>
      <p:grpSp>
        <p:nvGrpSpPr>
          <p:cNvPr id="7" name="Group 6"/>
          <p:cNvGrpSpPr/>
          <p:nvPr/>
        </p:nvGrpSpPr>
        <p:grpSpPr>
          <a:xfrm>
            <a:off x="7426865" y="168275"/>
            <a:ext cx="4282931" cy="5216760"/>
            <a:chOff x="7905894" y="168275"/>
            <a:chExt cx="4282931" cy="521676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894" y="168275"/>
              <a:ext cx="4282931" cy="5105481"/>
            </a:xfrm>
            <a:prstGeom prst="rect">
              <a:avLst/>
            </a:prstGeom>
          </p:spPr>
        </p:pic>
        <p:sp>
          <p:nvSpPr>
            <p:cNvPr id="6" name="Rectangle 5"/>
            <p:cNvSpPr/>
            <p:nvPr/>
          </p:nvSpPr>
          <p:spPr>
            <a:xfrm>
              <a:off x="8377646" y="5000314"/>
              <a:ext cx="3648891"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algn="ctr">
                <a:lnSpc>
                  <a:spcPct val="95000"/>
                </a:lnSpc>
                <a:spcBef>
                  <a:spcPts val="1000"/>
                </a:spcBef>
                <a:buClr>
                  <a:schemeClr val="bg1"/>
                </a:buClr>
                <a:buSzPct val="85000"/>
              </a:pPr>
              <a:r>
                <a:rPr lang="en-US" sz="2000" b="1" dirty="0">
                  <a:solidFill>
                    <a:schemeClr val="tx1">
                      <a:lumMod val="75000"/>
                    </a:schemeClr>
                  </a:solidFill>
                  <a:latin typeface="Segoe UI Light" panose="020B0502040204020203" pitchFamily="34" charset="0"/>
                  <a:cs typeface="Segoe UI Light" panose="020B0502040204020203" pitchFamily="34" charset="0"/>
                </a:rPr>
                <a:t>…..and it must be effective!</a:t>
              </a:r>
            </a:p>
          </p:txBody>
        </p:sp>
      </p:grpSp>
      <p:pic>
        <p:nvPicPr>
          <p:cNvPr id="10" name="Picture 9"/>
          <p:cNvPicPr>
            <a:picLocks noChangeAspect="1"/>
          </p:cNvPicPr>
          <p:nvPr/>
        </p:nvPicPr>
        <p:blipFill>
          <a:blip r:embed="rId5"/>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2009112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What Is Cloud Computing &amp; How Does 'The Cloud'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68" y="1830791"/>
            <a:ext cx="6305550" cy="57054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746975" y="330381"/>
            <a:ext cx="5208608" cy="3000821"/>
          </a:xfrm>
          <a:prstGeom prst="rect">
            <a:avLst/>
          </a:prstGeom>
        </p:spPr>
        <p:txBody>
          <a:bodyPr wrap="square">
            <a:spAutoFit/>
          </a:bodyPr>
          <a:lstStyle/>
          <a:p>
            <a:pPr marL="342900" indent="-342900" fontAlgn="base">
              <a:lnSpc>
                <a:spcPct val="150000"/>
              </a:lnSpc>
              <a:buFont typeface="Arial" panose="020B0604020202020204" pitchFamily="34" charset="0"/>
              <a:buChar char="•"/>
            </a:pPr>
            <a:r>
              <a:rPr lang="en-US" b="1" dirty="0" smtClean="0">
                <a:solidFill>
                  <a:srgbClr val="2B70B9"/>
                </a:solidFill>
                <a:latin typeface="Poppins"/>
              </a:rPr>
              <a:t>Data </a:t>
            </a:r>
            <a:r>
              <a:rPr lang="en-US" b="1" dirty="0">
                <a:solidFill>
                  <a:srgbClr val="2B70B9"/>
                </a:solidFill>
                <a:latin typeface="Poppins"/>
              </a:rPr>
              <a:t>in transit protection</a:t>
            </a:r>
          </a:p>
          <a:p>
            <a:pPr marL="342900" indent="-342900" fontAlgn="base">
              <a:lnSpc>
                <a:spcPct val="150000"/>
              </a:lnSpc>
              <a:buFont typeface="Arial" panose="020B0604020202020204" pitchFamily="34" charset="0"/>
              <a:buChar char="•"/>
            </a:pPr>
            <a:r>
              <a:rPr lang="en-US" b="1" dirty="0" smtClean="0">
                <a:solidFill>
                  <a:srgbClr val="2B70B9"/>
                </a:solidFill>
                <a:latin typeface="Poppins"/>
              </a:rPr>
              <a:t>Asset </a:t>
            </a:r>
            <a:r>
              <a:rPr lang="en-US" b="1" dirty="0">
                <a:solidFill>
                  <a:srgbClr val="2B70B9"/>
                </a:solidFill>
                <a:latin typeface="Poppins"/>
              </a:rPr>
              <a:t>protection and resilience</a:t>
            </a:r>
          </a:p>
          <a:p>
            <a:pPr marL="342900" indent="-342900" fontAlgn="base">
              <a:lnSpc>
                <a:spcPct val="150000"/>
              </a:lnSpc>
              <a:buFont typeface="Arial" panose="020B0604020202020204" pitchFamily="34" charset="0"/>
              <a:buChar char="•"/>
            </a:pPr>
            <a:r>
              <a:rPr lang="en-US" b="1" dirty="0" smtClean="0">
                <a:solidFill>
                  <a:srgbClr val="2B70B9"/>
                </a:solidFill>
                <a:latin typeface="Poppins"/>
              </a:rPr>
              <a:t>Separation </a:t>
            </a:r>
            <a:r>
              <a:rPr lang="en-US" b="1" dirty="0">
                <a:solidFill>
                  <a:srgbClr val="2B70B9"/>
                </a:solidFill>
                <a:latin typeface="Poppins"/>
              </a:rPr>
              <a:t>between users</a:t>
            </a:r>
          </a:p>
          <a:p>
            <a:pPr marL="342900" indent="-342900" fontAlgn="base">
              <a:lnSpc>
                <a:spcPct val="150000"/>
              </a:lnSpc>
              <a:buFont typeface="Arial" panose="020B0604020202020204" pitchFamily="34" charset="0"/>
              <a:buChar char="•"/>
            </a:pPr>
            <a:r>
              <a:rPr lang="en-US" b="1" dirty="0" smtClean="0">
                <a:solidFill>
                  <a:srgbClr val="2B70B9"/>
                </a:solidFill>
                <a:latin typeface="Poppins"/>
              </a:rPr>
              <a:t>Governance </a:t>
            </a:r>
            <a:r>
              <a:rPr lang="en-US" b="1" dirty="0">
                <a:solidFill>
                  <a:srgbClr val="2B70B9"/>
                </a:solidFill>
                <a:latin typeface="Poppins"/>
              </a:rPr>
              <a:t>framework</a:t>
            </a:r>
          </a:p>
          <a:p>
            <a:pPr marL="342900" indent="-342900" fontAlgn="base">
              <a:lnSpc>
                <a:spcPct val="150000"/>
              </a:lnSpc>
              <a:buFont typeface="Arial" panose="020B0604020202020204" pitchFamily="34" charset="0"/>
              <a:buChar char="•"/>
            </a:pPr>
            <a:r>
              <a:rPr lang="en-US" b="1" dirty="0" smtClean="0">
                <a:solidFill>
                  <a:srgbClr val="2B70B9"/>
                </a:solidFill>
                <a:latin typeface="Poppins"/>
              </a:rPr>
              <a:t>Operational </a:t>
            </a:r>
            <a:r>
              <a:rPr lang="en-US" b="1" dirty="0">
                <a:solidFill>
                  <a:srgbClr val="2B70B9"/>
                </a:solidFill>
                <a:latin typeface="Poppins"/>
              </a:rPr>
              <a:t>security</a:t>
            </a:r>
          </a:p>
          <a:p>
            <a:pPr marL="342900" indent="-342900" fontAlgn="base">
              <a:lnSpc>
                <a:spcPct val="150000"/>
              </a:lnSpc>
              <a:buFont typeface="Arial" panose="020B0604020202020204" pitchFamily="34" charset="0"/>
              <a:buChar char="•"/>
            </a:pPr>
            <a:r>
              <a:rPr lang="en-US" b="1" dirty="0" smtClean="0">
                <a:solidFill>
                  <a:srgbClr val="2B70B9"/>
                </a:solidFill>
                <a:latin typeface="Poppins"/>
              </a:rPr>
              <a:t>Personnel security</a:t>
            </a:r>
          </a:p>
          <a:p>
            <a:pPr marL="342900" indent="-342900" fontAlgn="base">
              <a:lnSpc>
                <a:spcPct val="150000"/>
              </a:lnSpc>
              <a:buFont typeface="Arial" panose="020B0604020202020204" pitchFamily="34" charset="0"/>
              <a:buChar char="•"/>
            </a:pPr>
            <a:r>
              <a:rPr lang="en-US" b="1" dirty="0">
                <a:solidFill>
                  <a:srgbClr val="2B70B9"/>
                </a:solidFill>
                <a:latin typeface="Poppins"/>
              </a:rPr>
              <a:t>Secure </a:t>
            </a:r>
            <a:r>
              <a:rPr lang="en-US" b="1" dirty="0" smtClean="0">
                <a:solidFill>
                  <a:srgbClr val="2B70B9"/>
                </a:solidFill>
                <a:latin typeface="Poppins"/>
              </a:rPr>
              <a:t>development</a:t>
            </a:r>
            <a:endParaRPr lang="en-US" b="1" dirty="0">
              <a:solidFill>
                <a:srgbClr val="2B70B9"/>
              </a:solidFill>
              <a:latin typeface="Poppins"/>
            </a:endParaRPr>
          </a:p>
        </p:txBody>
      </p:sp>
      <p:sp>
        <p:nvSpPr>
          <p:cNvPr id="4" name="TextBox 3"/>
          <p:cNvSpPr txBox="1"/>
          <p:nvPr/>
        </p:nvSpPr>
        <p:spPr>
          <a:xfrm>
            <a:off x="7746975" y="3196765"/>
            <a:ext cx="4502551" cy="3693319"/>
          </a:xfrm>
          <a:prstGeom prst="rect">
            <a:avLst/>
          </a:prstGeom>
          <a:noFill/>
        </p:spPr>
        <p:txBody>
          <a:bodyPr wrap="square" rtlCol="0">
            <a:spAutoFit/>
          </a:bodyPr>
          <a:lstStyle/>
          <a:p>
            <a:pPr marL="342900" indent="-342900" fontAlgn="base">
              <a:lnSpc>
                <a:spcPct val="150000"/>
              </a:lnSpc>
              <a:buFont typeface="Arial" panose="020B0604020202020204" pitchFamily="34" charset="0"/>
              <a:buChar char="•"/>
            </a:pPr>
            <a:r>
              <a:rPr lang="en-US" b="1" dirty="0">
                <a:solidFill>
                  <a:srgbClr val="2B70B9"/>
                </a:solidFill>
                <a:latin typeface="Poppins"/>
              </a:rPr>
              <a:t>Supply chain security</a:t>
            </a:r>
          </a:p>
          <a:p>
            <a:pPr marL="342900" indent="-342900" fontAlgn="base">
              <a:lnSpc>
                <a:spcPct val="150000"/>
              </a:lnSpc>
              <a:buFont typeface="Arial" panose="020B0604020202020204" pitchFamily="34" charset="0"/>
              <a:buChar char="•"/>
            </a:pPr>
            <a:r>
              <a:rPr lang="en-US" b="1" dirty="0" smtClean="0">
                <a:solidFill>
                  <a:srgbClr val="2B70B9"/>
                </a:solidFill>
                <a:latin typeface="Poppins"/>
              </a:rPr>
              <a:t>Secure </a:t>
            </a:r>
            <a:r>
              <a:rPr lang="en-US" b="1" dirty="0">
                <a:solidFill>
                  <a:srgbClr val="2B70B9"/>
                </a:solidFill>
                <a:latin typeface="Poppins"/>
              </a:rPr>
              <a:t>user management</a:t>
            </a:r>
          </a:p>
          <a:p>
            <a:pPr marL="342900" indent="-342900" fontAlgn="base">
              <a:lnSpc>
                <a:spcPct val="150000"/>
              </a:lnSpc>
              <a:buFont typeface="Arial" panose="020B0604020202020204" pitchFamily="34" charset="0"/>
              <a:buChar char="•"/>
            </a:pPr>
            <a:r>
              <a:rPr lang="en-US" b="1" dirty="0">
                <a:solidFill>
                  <a:srgbClr val="2B70B9"/>
                </a:solidFill>
                <a:latin typeface="Poppins"/>
              </a:rPr>
              <a:t>Identity and authentication</a:t>
            </a:r>
          </a:p>
          <a:p>
            <a:pPr marL="342900" indent="-342900" fontAlgn="base">
              <a:lnSpc>
                <a:spcPct val="150000"/>
              </a:lnSpc>
              <a:buFont typeface="Arial" panose="020B0604020202020204" pitchFamily="34" charset="0"/>
              <a:buChar char="•"/>
            </a:pPr>
            <a:r>
              <a:rPr lang="en-US" b="1" dirty="0">
                <a:solidFill>
                  <a:srgbClr val="2B70B9"/>
                </a:solidFill>
                <a:latin typeface="Poppins"/>
              </a:rPr>
              <a:t>External interface protection</a:t>
            </a:r>
          </a:p>
          <a:p>
            <a:pPr marL="342900" indent="-342900" fontAlgn="base">
              <a:lnSpc>
                <a:spcPct val="150000"/>
              </a:lnSpc>
              <a:buFont typeface="Arial" panose="020B0604020202020204" pitchFamily="34" charset="0"/>
              <a:buChar char="•"/>
            </a:pPr>
            <a:r>
              <a:rPr lang="en-US" b="1" dirty="0">
                <a:solidFill>
                  <a:srgbClr val="2B70B9"/>
                </a:solidFill>
                <a:latin typeface="Poppins"/>
              </a:rPr>
              <a:t>Secure service administration</a:t>
            </a:r>
          </a:p>
          <a:p>
            <a:pPr marL="342900" indent="-342900" fontAlgn="base">
              <a:lnSpc>
                <a:spcPct val="150000"/>
              </a:lnSpc>
              <a:buFont typeface="Arial" panose="020B0604020202020204" pitchFamily="34" charset="0"/>
              <a:buChar char="•"/>
            </a:pPr>
            <a:r>
              <a:rPr lang="en-US" b="1" dirty="0">
                <a:solidFill>
                  <a:srgbClr val="2B70B9"/>
                </a:solidFill>
                <a:latin typeface="Poppins"/>
              </a:rPr>
              <a:t>Audit information for users</a:t>
            </a:r>
          </a:p>
          <a:p>
            <a:pPr marL="342900" indent="-342900" fontAlgn="base">
              <a:lnSpc>
                <a:spcPct val="150000"/>
              </a:lnSpc>
              <a:buFont typeface="Arial" panose="020B0604020202020204" pitchFamily="34" charset="0"/>
              <a:buChar char="•"/>
            </a:pPr>
            <a:r>
              <a:rPr lang="en-US" b="1" dirty="0" smtClean="0">
                <a:solidFill>
                  <a:srgbClr val="2B70B9"/>
                </a:solidFill>
                <a:latin typeface="Poppins"/>
              </a:rPr>
              <a:t>Secure use of the service</a:t>
            </a:r>
          </a:p>
          <a:p>
            <a:pPr marL="342900" indent="-342900" fontAlgn="base">
              <a:lnSpc>
                <a:spcPct val="150000"/>
              </a:lnSpc>
              <a:buFont typeface="Arial" panose="020B0604020202020204" pitchFamily="34" charset="0"/>
              <a:buChar char="•"/>
            </a:pPr>
            <a:endParaRPr lang="en-US" b="1" dirty="0" smtClean="0">
              <a:solidFill>
                <a:srgbClr val="2B70B9"/>
              </a:solidFill>
              <a:latin typeface="Poppins"/>
            </a:endParaRPr>
          </a:p>
          <a:p>
            <a:endParaRPr lang="en-GB" dirty="0"/>
          </a:p>
        </p:txBody>
      </p:sp>
      <p:sp>
        <p:nvSpPr>
          <p:cNvPr id="5" name="TextBox 4"/>
          <p:cNvSpPr txBox="1"/>
          <p:nvPr/>
        </p:nvSpPr>
        <p:spPr>
          <a:xfrm>
            <a:off x="526439" y="227557"/>
            <a:ext cx="6514479" cy="1569660"/>
          </a:xfrm>
          <a:prstGeom prst="rect">
            <a:avLst/>
          </a:prstGeom>
          <a:noFill/>
        </p:spPr>
        <p:txBody>
          <a:bodyPr wrap="square" rtlCol="0">
            <a:spAutoFit/>
          </a:bodyPr>
          <a:lstStyle/>
          <a:p>
            <a:pPr fontAlgn="base"/>
            <a:r>
              <a:rPr lang="en-US" sz="3200" b="1" dirty="0" smtClean="0">
                <a:solidFill>
                  <a:srgbClr val="FA82B0"/>
                </a:solidFill>
              </a:rPr>
              <a:t>NCSC Cloud </a:t>
            </a:r>
            <a:r>
              <a:rPr lang="en-US" sz="3200" b="1" dirty="0">
                <a:solidFill>
                  <a:srgbClr val="FA82B0"/>
                </a:solidFill>
              </a:rPr>
              <a:t>security </a:t>
            </a:r>
            <a:r>
              <a:rPr lang="en-US" sz="3200" b="1" dirty="0" smtClean="0">
                <a:solidFill>
                  <a:srgbClr val="FA82B0"/>
                </a:solidFill>
              </a:rPr>
              <a:t>guidance: </a:t>
            </a:r>
          </a:p>
          <a:p>
            <a:pPr fontAlgn="base"/>
            <a:endParaRPr lang="en-US" sz="3200" b="1" dirty="0">
              <a:solidFill>
                <a:srgbClr val="FA82B0"/>
              </a:solidFill>
            </a:endParaRPr>
          </a:p>
          <a:p>
            <a:endParaRPr lang="en-GB" sz="3200" b="1" dirty="0"/>
          </a:p>
        </p:txBody>
      </p:sp>
    </p:spTree>
    <p:extLst>
      <p:ext uri="{BB962C8B-B14F-4D97-AF65-F5344CB8AC3E}">
        <p14:creationId xmlns:p14="http://schemas.microsoft.com/office/powerpoint/2010/main" val="340383870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providers 18Partial list of"/>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0064"/>
                    </a14:imgEffect>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7542284" y="3022579"/>
            <a:ext cx="4649716" cy="4985154"/>
          </a:xfrm>
          <a:prstGeom prst="rect">
            <a:avLst/>
          </a:prstGeom>
          <a:gradFill>
            <a:gsLst>
              <a:gs pos="52244">
                <a:srgbClr val="C1D0EB"/>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st="50800" dir="5400000" sx="14000" sy="14000" algn="ctr" rotWithShape="0">
              <a:srgbClr val="000000"/>
            </a:outerShdw>
            <a:reflection blurRad="6350" stA="50000" endA="300" endPos="55000" dir="5400000" sy="-100000" algn="bl" rotWithShape="0"/>
          </a:effectLst>
        </p:spPr>
      </p:pic>
      <p:sp>
        <p:nvSpPr>
          <p:cNvPr id="3" name="Rectangle 2"/>
          <p:cNvSpPr/>
          <p:nvPr/>
        </p:nvSpPr>
        <p:spPr>
          <a:xfrm>
            <a:off x="396037" y="2130514"/>
            <a:ext cx="8052869" cy="369332"/>
          </a:xfrm>
          <a:prstGeom prst="rect">
            <a:avLst/>
          </a:prstGeom>
        </p:spPr>
        <p:txBody>
          <a:bodyPr wrap="square">
            <a:spAutoFit/>
          </a:bodyPr>
          <a:lstStyle/>
          <a:p>
            <a:pPr fontAlgn="base"/>
            <a:r>
              <a:rPr lang="en-US" b="1" dirty="0">
                <a:solidFill>
                  <a:srgbClr val="000000"/>
                </a:solidFill>
                <a:latin typeface="Poppins"/>
              </a:rPr>
              <a:t>Know your business </a:t>
            </a:r>
            <a:r>
              <a:rPr lang="en-US" b="1" dirty="0" smtClean="0">
                <a:solidFill>
                  <a:srgbClr val="000000"/>
                </a:solidFill>
                <a:latin typeface="Poppins"/>
              </a:rPr>
              <a:t>requirements – availability, continuity are key</a:t>
            </a:r>
            <a:endParaRPr lang="en-US" b="1" dirty="0">
              <a:solidFill>
                <a:srgbClr val="000000"/>
              </a:solidFill>
              <a:latin typeface="Poppins"/>
            </a:endParaRPr>
          </a:p>
        </p:txBody>
      </p:sp>
      <p:sp>
        <p:nvSpPr>
          <p:cNvPr id="4" name="Rectangle 3"/>
          <p:cNvSpPr/>
          <p:nvPr/>
        </p:nvSpPr>
        <p:spPr>
          <a:xfrm>
            <a:off x="396037" y="2603677"/>
            <a:ext cx="7601183" cy="369332"/>
          </a:xfrm>
          <a:prstGeom prst="rect">
            <a:avLst/>
          </a:prstGeom>
        </p:spPr>
        <p:txBody>
          <a:bodyPr wrap="none">
            <a:spAutoFit/>
          </a:bodyPr>
          <a:lstStyle/>
          <a:p>
            <a:pPr fontAlgn="base"/>
            <a:r>
              <a:rPr lang="en-US" b="1" dirty="0">
                <a:solidFill>
                  <a:srgbClr val="000000"/>
                </a:solidFill>
                <a:latin typeface="Poppins"/>
              </a:rPr>
              <a:t>Understand </a:t>
            </a:r>
            <a:r>
              <a:rPr lang="en-US" b="1" dirty="0" smtClean="0">
                <a:solidFill>
                  <a:srgbClr val="000000"/>
                </a:solidFill>
                <a:latin typeface="Poppins"/>
              </a:rPr>
              <a:t>Data flow, legal/regulatory implications of any data leak</a:t>
            </a:r>
            <a:endParaRPr lang="en-US" b="1" dirty="0">
              <a:solidFill>
                <a:srgbClr val="000000"/>
              </a:solidFill>
              <a:latin typeface="Poppins"/>
            </a:endParaRPr>
          </a:p>
        </p:txBody>
      </p:sp>
      <p:sp>
        <p:nvSpPr>
          <p:cNvPr id="5" name="Rectangle 4"/>
          <p:cNvSpPr/>
          <p:nvPr/>
        </p:nvSpPr>
        <p:spPr>
          <a:xfrm>
            <a:off x="396037" y="3060541"/>
            <a:ext cx="6699270" cy="369332"/>
          </a:xfrm>
          <a:prstGeom prst="rect">
            <a:avLst/>
          </a:prstGeom>
        </p:spPr>
        <p:txBody>
          <a:bodyPr wrap="none">
            <a:spAutoFit/>
          </a:bodyPr>
          <a:lstStyle/>
          <a:p>
            <a:pPr fontAlgn="base"/>
            <a:r>
              <a:rPr lang="en-US" b="1" dirty="0" smtClean="0">
                <a:solidFill>
                  <a:srgbClr val="000000"/>
                </a:solidFill>
                <a:latin typeface="Poppins"/>
              </a:rPr>
              <a:t>Identify the risks the business is willing or unwilling to take</a:t>
            </a:r>
            <a:endParaRPr lang="en-US" b="1" dirty="0">
              <a:solidFill>
                <a:srgbClr val="000000"/>
              </a:solidFill>
              <a:latin typeface="Poppins"/>
            </a:endParaRPr>
          </a:p>
        </p:txBody>
      </p:sp>
      <p:sp>
        <p:nvSpPr>
          <p:cNvPr id="6" name="Rectangle 5"/>
          <p:cNvSpPr/>
          <p:nvPr/>
        </p:nvSpPr>
        <p:spPr>
          <a:xfrm>
            <a:off x="396037" y="3533747"/>
            <a:ext cx="3544625" cy="369332"/>
          </a:xfrm>
          <a:prstGeom prst="rect">
            <a:avLst/>
          </a:prstGeom>
        </p:spPr>
        <p:txBody>
          <a:bodyPr wrap="none">
            <a:spAutoFit/>
          </a:bodyPr>
          <a:lstStyle/>
          <a:p>
            <a:pPr fontAlgn="base"/>
            <a:r>
              <a:rPr lang="en-US" b="1" dirty="0" smtClean="0">
                <a:solidFill>
                  <a:srgbClr val="000000"/>
                </a:solidFill>
                <a:latin typeface="Poppins"/>
              </a:rPr>
              <a:t>Verify the cloud service claims</a:t>
            </a:r>
            <a:endParaRPr lang="en-US" b="1" dirty="0">
              <a:solidFill>
                <a:srgbClr val="000000"/>
              </a:solidFill>
              <a:latin typeface="Poppins"/>
            </a:endParaRPr>
          </a:p>
        </p:txBody>
      </p:sp>
      <p:sp>
        <p:nvSpPr>
          <p:cNvPr id="7" name="Rectangle 6"/>
          <p:cNvSpPr/>
          <p:nvPr/>
        </p:nvSpPr>
        <p:spPr>
          <a:xfrm>
            <a:off x="396037" y="4039676"/>
            <a:ext cx="4865499" cy="369332"/>
          </a:xfrm>
          <a:prstGeom prst="rect">
            <a:avLst/>
          </a:prstGeom>
        </p:spPr>
        <p:txBody>
          <a:bodyPr wrap="none">
            <a:spAutoFit/>
          </a:bodyPr>
          <a:lstStyle/>
          <a:p>
            <a:pPr fontAlgn="base"/>
            <a:r>
              <a:rPr lang="en-US" b="1" dirty="0" smtClean="0">
                <a:solidFill>
                  <a:srgbClr val="000000"/>
                </a:solidFill>
                <a:latin typeface="Poppins"/>
              </a:rPr>
              <a:t>Validate service supplier assurance claims</a:t>
            </a:r>
            <a:endParaRPr lang="en-US" b="1" dirty="0">
              <a:solidFill>
                <a:srgbClr val="000000"/>
              </a:solidFill>
              <a:latin typeface="Poppins"/>
            </a:endParaRPr>
          </a:p>
        </p:txBody>
      </p:sp>
      <p:sp>
        <p:nvSpPr>
          <p:cNvPr id="8" name="Rectangle 7"/>
          <p:cNvSpPr/>
          <p:nvPr/>
        </p:nvSpPr>
        <p:spPr>
          <a:xfrm>
            <a:off x="396037" y="4564754"/>
            <a:ext cx="5660524" cy="369332"/>
          </a:xfrm>
          <a:prstGeom prst="rect">
            <a:avLst/>
          </a:prstGeom>
        </p:spPr>
        <p:txBody>
          <a:bodyPr wrap="none">
            <a:spAutoFit/>
          </a:bodyPr>
          <a:lstStyle/>
          <a:p>
            <a:pPr fontAlgn="base"/>
            <a:r>
              <a:rPr lang="en-US" b="1" dirty="0">
                <a:solidFill>
                  <a:srgbClr val="000000"/>
                </a:solidFill>
                <a:latin typeface="Poppins"/>
              </a:rPr>
              <a:t>Identify additional </a:t>
            </a:r>
            <a:r>
              <a:rPr lang="en-US" b="1" dirty="0" smtClean="0">
                <a:solidFill>
                  <a:srgbClr val="000000"/>
                </a:solidFill>
                <a:latin typeface="Poppins"/>
              </a:rPr>
              <a:t>risks/mitigations </a:t>
            </a:r>
            <a:r>
              <a:rPr lang="en-US" b="1" dirty="0">
                <a:solidFill>
                  <a:srgbClr val="000000"/>
                </a:solidFill>
                <a:latin typeface="Poppins"/>
              </a:rPr>
              <a:t>you can apply</a:t>
            </a:r>
          </a:p>
        </p:txBody>
      </p:sp>
      <p:sp>
        <p:nvSpPr>
          <p:cNvPr id="9" name="Rectangle 8"/>
          <p:cNvSpPr/>
          <p:nvPr/>
        </p:nvSpPr>
        <p:spPr>
          <a:xfrm>
            <a:off x="396037" y="5149282"/>
            <a:ext cx="6724983" cy="369332"/>
          </a:xfrm>
          <a:prstGeom prst="rect">
            <a:avLst/>
          </a:prstGeom>
        </p:spPr>
        <p:txBody>
          <a:bodyPr wrap="none">
            <a:spAutoFit/>
          </a:bodyPr>
          <a:lstStyle/>
          <a:p>
            <a:pPr fontAlgn="base"/>
            <a:r>
              <a:rPr lang="en-US" b="1" dirty="0" smtClean="0">
                <a:solidFill>
                  <a:srgbClr val="000000"/>
                </a:solidFill>
                <a:latin typeface="Poppins"/>
              </a:rPr>
              <a:t>Verify if acceptable risks are truly accepted by the business</a:t>
            </a:r>
            <a:endParaRPr lang="en-US" b="1" dirty="0">
              <a:solidFill>
                <a:srgbClr val="000000"/>
              </a:solidFill>
              <a:latin typeface="Poppins"/>
            </a:endParaRPr>
          </a:p>
        </p:txBody>
      </p:sp>
      <p:sp>
        <p:nvSpPr>
          <p:cNvPr id="10" name="Rectangle 9"/>
          <p:cNvSpPr/>
          <p:nvPr/>
        </p:nvSpPr>
        <p:spPr>
          <a:xfrm>
            <a:off x="396037" y="5622445"/>
            <a:ext cx="6840334" cy="369332"/>
          </a:xfrm>
          <a:prstGeom prst="rect">
            <a:avLst/>
          </a:prstGeom>
        </p:spPr>
        <p:txBody>
          <a:bodyPr wrap="none">
            <a:spAutoFit/>
          </a:bodyPr>
          <a:lstStyle/>
          <a:p>
            <a:pPr fontAlgn="base"/>
            <a:r>
              <a:rPr lang="en-US" b="1" dirty="0" smtClean="0">
                <a:solidFill>
                  <a:srgbClr val="000000"/>
                </a:solidFill>
                <a:latin typeface="Poppins"/>
              </a:rPr>
              <a:t>Have regular service review with your cloud service provider</a:t>
            </a:r>
            <a:endParaRPr lang="en-US" b="1" dirty="0">
              <a:solidFill>
                <a:srgbClr val="000000"/>
              </a:solidFill>
              <a:latin typeface="Poppins"/>
            </a:endParaRPr>
          </a:p>
        </p:txBody>
      </p:sp>
      <p:sp>
        <p:nvSpPr>
          <p:cNvPr id="11" name="TextBox 10"/>
          <p:cNvSpPr txBox="1"/>
          <p:nvPr/>
        </p:nvSpPr>
        <p:spPr>
          <a:xfrm>
            <a:off x="949124" y="315944"/>
            <a:ext cx="9514390" cy="584775"/>
          </a:xfrm>
          <a:prstGeom prst="rect">
            <a:avLst/>
          </a:prstGeom>
          <a:noFill/>
        </p:spPr>
        <p:txBody>
          <a:bodyPr wrap="square" rtlCol="0">
            <a:spAutoFit/>
          </a:bodyPr>
          <a:lstStyle/>
          <a:p>
            <a:r>
              <a:rPr lang="en-GB" sz="3200" b="1" dirty="0" smtClean="0">
                <a:solidFill>
                  <a:srgbClr val="FA82B0"/>
                </a:solidFill>
              </a:rPr>
              <a:t>Cloud Service Provider assessment</a:t>
            </a:r>
            <a:endParaRPr lang="en-GB" sz="3200" b="1" dirty="0">
              <a:solidFill>
                <a:srgbClr val="FA82B0"/>
              </a:solidFill>
            </a:endParaRPr>
          </a:p>
        </p:txBody>
      </p:sp>
      <p:pic>
        <p:nvPicPr>
          <p:cNvPr id="12" name="Picture 11"/>
          <p:cNvPicPr>
            <a:picLocks noChangeAspect="1"/>
          </p:cNvPicPr>
          <p:nvPr/>
        </p:nvPicPr>
        <p:blipFill>
          <a:blip r:embed="rId5"/>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168678976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013D3-4DD0-6D41-804F-F460920002A9}"/>
              </a:ext>
            </a:extLst>
          </p:cNvPr>
          <p:cNvSpPr>
            <a:spLocks noGrp="1"/>
          </p:cNvSpPr>
          <p:nvPr>
            <p:ph type="title"/>
          </p:nvPr>
        </p:nvSpPr>
        <p:spPr>
          <a:xfrm>
            <a:off x="699303" y="1027906"/>
            <a:ext cx="10366094" cy="1325563"/>
          </a:xfrm>
        </p:spPr>
        <p:txBody>
          <a:bodyPr>
            <a:normAutofit fontScale="90000"/>
          </a:bodyPr>
          <a:lstStyle/>
          <a:p>
            <a:r>
              <a:rPr lang="en-US" sz="6000" dirty="0">
                <a:solidFill>
                  <a:srgbClr val="FA82B0"/>
                </a:solidFill>
              </a:rPr>
              <a:t>How to secure </a:t>
            </a:r>
            <a:r>
              <a:rPr lang="en-US" sz="6000" dirty="0" smtClean="0">
                <a:solidFill>
                  <a:srgbClr val="FA82B0"/>
                </a:solidFill>
              </a:rPr>
              <a:t>data/assets </a:t>
            </a:r>
            <a:r>
              <a:rPr lang="en-US" sz="6000" dirty="0">
                <a:solidFill>
                  <a:srgbClr val="FA82B0"/>
                </a:solidFill>
              </a:rPr>
              <a:t>in cloud</a:t>
            </a:r>
            <a:r>
              <a:rPr lang="en-US" dirty="0">
                <a:solidFill>
                  <a:srgbClr val="FA82B0"/>
                </a:solidFill>
              </a:rPr>
              <a:t/>
            </a:r>
            <a:br>
              <a:rPr lang="en-US" dirty="0">
                <a:solidFill>
                  <a:srgbClr val="FA82B0"/>
                </a:solidFill>
              </a:rPr>
            </a:br>
            <a:endParaRPr lang="en-US" dirty="0">
              <a:solidFill>
                <a:srgbClr val="FA82B0"/>
              </a:solidFill>
            </a:endParaRPr>
          </a:p>
        </p:txBody>
      </p:sp>
      <p:sp>
        <p:nvSpPr>
          <p:cNvPr id="3" name="Content Placeholder 2">
            <a:extLst>
              <a:ext uri="{FF2B5EF4-FFF2-40B4-BE49-F238E27FC236}">
                <a16:creationId xmlns:a16="http://schemas.microsoft.com/office/drawing/2014/main" id="{DB529EE8-F8E0-6844-9175-53E661388581}"/>
              </a:ext>
            </a:extLst>
          </p:cNvPr>
          <p:cNvSpPr>
            <a:spLocks noGrp="1"/>
          </p:cNvSpPr>
          <p:nvPr>
            <p:ph idx="1"/>
          </p:nvPr>
        </p:nvSpPr>
        <p:spPr>
          <a:xfrm>
            <a:off x="838200" y="3191437"/>
            <a:ext cx="9104453" cy="3001019"/>
          </a:xfrm>
        </p:spPr>
        <p:txBody>
          <a:bodyPr/>
          <a:lstStyle/>
          <a:p>
            <a:r>
              <a:rPr lang="en-US" dirty="0"/>
              <a:t>Visibility</a:t>
            </a:r>
          </a:p>
          <a:p>
            <a:r>
              <a:rPr lang="en-US" dirty="0"/>
              <a:t>Understanding flow of traffic</a:t>
            </a:r>
          </a:p>
          <a:p>
            <a:r>
              <a:rPr lang="en-US" dirty="0"/>
              <a:t>Control on who connects, and user/admin access</a:t>
            </a:r>
          </a:p>
          <a:p>
            <a:r>
              <a:rPr lang="en-US" dirty="0"/>
              <a:t>Enforcing policies </a:t>
            </a:r>
            <a:r>
              <a:rPr lang="en-US" dirty="0" smtClean="0"/>
              <a:t>points</a:t>
            </a:r>
          </a:p>
          <a:p>
            <a:r>
              <a:rPr lang="en-US" dirty="0" smtClean="0"/>
              <a:t>Asset tagging, automatic enforcement of policies</a:t>
            </a:r>
            <a:endParaRPr lang="en-US" dirty="0"/>
          </a:p>
          <a:p>
            <a:endParaRPr lang="en-US" dirty="0"/>
          </a:p>
          <a:p>
            <a:endParaRPr lang="en-US" dirty="0"/>
          </a:p>
        </p:txBody>
      </p:sp>
    </p:spTree>
    <p:extLst>
      <p:ext uri="{BB962C8B-B14F-4D97-AF65-F5344CB8AC3E}">
        <p14:creationId xmlns:p14="http://schemas.microsoft.com/office/powerpoint/2010/main" val="2217647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6D7A-7DA4-9A4F-A317-6E386D0D3277}"/>
              </a:ext>
            </a:extLst>
          </p:cNvPr>
          <p:cNvSpPr>
            <a:spLocks noGrp="1"/>
          </p:cNvSpPr>
          <p:nvPr>
            <p:ph type="title"/>
          </p:nvPr>
        </p:nvSpPr>
        <p:spPr>
          <a:xfrm>
            <a:off x="838200" y="527171"/>
            <a:ext cx="1928149" cy="665022"/>
          </a:xfrm>
        </p:spPr>
        <p:txBody>
          <a:bodyPr>
            <a:normAutofit fontScale="90000"/>
          </a:bodyPr>
          <a:lstStyle/>
          <a:p>
            <a:r>
              <a:rPr lang="en-US" dirty="0" smtClean="0"/>
              <a:t>Agenda</a:t>
            </a:r>
            <a:endParaRPr lang="en-US" dirty="0"/>
          </a:p>
        </p:txBody>
      </p:sp>
      <p:sp>
        <p:nvSpPr>
          <p:cNvPr id="3" name="Content Placeholder 2">
            <a:extLst>
              <a:ext uri="{FF2B5EF4-FFF2-40B4-BE49-F238E27FC236}">
                <a16:creationId xmlns:a16="http://schemas.microsoft.com/office/drawing/2014/main" id="{7DFF5DF3-7976-F347-B700-10447347CB44}"/>
              </a:ext>
            </a:extLst>
          </p:cNvPr>
          <p:cNvSpPr>
            <a:spLocks noGrp="1"/>
          </p:cNvSpPr>
          <p:nvPr>
            <p:ph idx="1"/>
          </p:nvPr>
        </p:nvSpPr>
        <p:spPr>
          <a:xfrm>
            <a:off x="838200" y="1400536"/>
            <a:ext cx="5597324" cy="4272317"/>
          </a:xfrm>
        </p:spPr>
        <p:txBody>
          <a:bodyPr>
            <a:normAutofit/>
          </a:bodyPr>
          <a:lstStyle/>
          <a:p>
            <a:pPr>
              <a:lnSpc>
                <a:spcPct val="150000"/>
              </a:lnSpc>
            </a:pPr>
            <a:r>
              <a:rPr lang="en-US" sz="1500" dirty="0" smtClean="0"/>
              <a:t>Cloud Security Mindset</a:t>
            </a:r>
          </a:p>
          <a:p>
            <a:pPr>
              <a:lnSpc>
                <a:spcPct val="150000"/>
              </a:lnSpc>
            </a:pPr>
            <a:r>
              <a:rPr lang="en-US" sz="1500" dirty="0" smtClean="0"/>
              <a:t>What lives in the Cloud ?</a:t>
            </a:r>
          </a:p>
          <a:p>
            <a:pPr>
              <a:lnSpc>
                <a:spcPct val="150000"/>
              </a:lnSpc>
            </a:pPr>
            <a:r>
              <a:rPr lang="en-US" sz="1500" dirty="0" smtClean="0"/>
              <a:t>Cloud deployment models</a:t>
            </a:r>
            <a:endParaRPr lang="en-US" sz="1500" dirty="0"/>
          </a:p>
          <a:p>
            <a:pPr>
              <a:lnSpc>
                <a:spcPct val="150000"/>
              </a:lnSpc>
            </a:pPr>
            <a:r>
              <a:rPr lang="en-US" sz="1500" dirty="0" smtClean="0"/>
              <a:t>The </a:t>
            </a:r>
            <a:r>
              <a:rPr lang="en-US" sz="1500" dirty="0"/>
              <a:t>limitless </a:t>
            </a:r>
            <a:r>
              <a:rPr lang="en-US" sz="1500" dirty="0" smtClean="0"/>
              <a:t>possibilities of cloud services </a:t>
            </a:r>
            <a:endParaRPr lang="en-US" sz="1500" dirty="0"/>
          </a:p>
          <a:p>
            <a:pPr>
              <a:lnSpc>
                <a:spcPct val="150000"/>
              </a:lnSpc>
            </a:pPr>
            <a:r>
              <a:rPr lang="en-US" sz="1500" dirty="0" smtClean="0"/>
              <a:t>Cloud </a:t>
            </a:r>
            <a:r>
              <a:rPr lang="en-US" sz="1500" dirty="0"/>
              <a:t>attacks examples</a:t>
            </a:r>
          </a:p>
          <a:p>
            <a:pPr>
              <a:lnSpc>
                <a:spcPct val="150000"/>
              </a:lnSpc>
            </a:pPr>
            <a:r>
              <a:rPr lang="en-US" sz="1500" dirty="0" smtClean="0"/>
              <a:t>Overall Cloud Security Posture</a:t>
            </a:r>
          </a:p>
          <a:p>
            <a:pPr>
              <a:lnSpc>
                <a:spcPct val="150000"/>
              </a:lnSpc>
            </a:pPr>
            <a:r>
              <a:rPr lang="en-US" sz="1500" dirty="0" smtClean="0"/>
              <a:t>Assets safeguarding in the cloud </a:t>
            </a:r>
          </a:p>
          <a:p>
            <a:pPr>
              <a:lnSpc>
                <a:spcPct val="150000"/>
              </a:lnSpc>
            </a:pPr>
            <a:r>
              <a:rPr lang="en-US" sz="1500" dirty="0" smtClean="0"/>
              <a:t>Demo &amp; Hands-on Labs of Check Point Dome9 – cloud visibility and regulatory compliance</a:t>
            </a:r>
            <a:endParaRPr lang="en-US" sz="1500" dirty="0"/>
          </a:p>
          <a:p>
            <a:endParaRPr lang="en-US" dirty="0"/>
          </a:p>
        </p:txBody>
      </p:sp>
      <p:sp>
        <p:nvSpPr>
          <p:cNvPr id="4" name="TextBox 3"/>
          <p:cNvSpPr txBox="1"/>
          <p:nvPr/>
        </p:nvSpPr>
        <p:spPr>
          <a:xfrm>
            <a:off x="7383616" y="1560563"/>
            <a:ext cx="4503586" cy="369332"/>
          </a:xfrm>
          <a:prstGeom prst="rect">
            <a:avLst/>
          </a:prstGeom>
          <a:noFill/>
        </p:spPr>
        <p:txBody>
          <a:bodyPr wrap="square" rtlCol="0">
            <a:spAutoFit/>
          </a:bodyPr>
          <a:lstStyle/>
          <a:p>
            <a:r>
              <a:rPr lang="en-GB" b="1" dirty="0" smtClean="0"/>
              <a:t>Include learning objectives from this session</a:t>
            </a:r>
            <a:endParaRPr lang="en-GB" b="1" dirty="0"/>
          </a:p>
        </p:txBody>
      </p:sp>
      <p:sp>
        <p:nvSpPr>
          <p:cNvPr id="9" name="TextBox 8"/>
          <p:cNvSpPr txBox="1"/>
          <p:nvPr/>
        </p:nvSpPr>
        <p:spPr>
          <a:xfrm>
            <a:off x="7383616" y="2071868"/>
            <a:ext cx="3554460" cy="369332"/>
          </a:xfrm>
          <a:prstGeom prst="rect">
            <a:avLst/>
          </a:prstGeom>
          <a:noFill/>
        </p:spPr>
        <p:txBody>
          <a:bodyPr wrap="square" rtlCol="0">
            <a:spAutoFit/>
          </a:bodyPr>
          <a:lstStyle/>
          <a:p>
            <a:r>
              <a:rPr lang="en-GB" dirty="0"/>
              <a:t> </a:t>
            </a:r>
          </a:p>
        </p:txBody>
      </p:sp>
      <p:pic>
        <p:nvPicPr>
          <p:cNvPr id="10" name="Picture 9"/>
          <p:cNvPicPr>
            <a:picLocks noChangeAspect="1"/>
          </p:cNvPicPr>
          <p:nvPr/>
        </p:nvPicPr>
        <p:blipFill>
          <a:blip r:embed="rId3"/>
          <a:stretch>
            <a:fillRect/>
          </a:stretch>
        </p:blipFill>
        <p:spPr>
          <a:xfrm>
            <a:off x="10487027" y="293808"/>
            <a:ext cx="1400175" cy="466725"/>
          </a:xfrm>
          <a:prstGeom prst="rect">
            <a:avLst/>
          </a:prstGeom>
        </p:spPr>
      </p:pic>
      <p:sp>
        <p:nvSpPr>
          <p:cNvPr id="11" name="TextBox 10"/>
          <p:cNvSpPr txBox="1"/>
          <p:nvPr/>
        </p:nvSpPr>
        <p:spPr>
          <a:xfrm>
            <a:off x="7292051" y="2441200"/>
            <a:ext cx="4294207" cy="3462486"/>
          </a:xfrm>
          <a:prstGeom prst="rect">
            <a:avLst/>
          </a:prstGeom>
          <a:noFill/>
        </p:spPr>
        <p:txBody>
          <a:bodyPr wrap="square" rtlCol="0">
            <a:spAutoFit/>
          </a:bodyPr>
          <a:lstStyle/>
          <a:p>
            <a:pPr marL="285750" indent="-285750">
              <a:buFont typeface="Arial" panose="020B0604020202020204" pitchFamily="34" charset="0"/>
              <a:buChar char="•"/>
            </a:pPr>
            <a:r>
              <a:rPr lang="en-GB" sz="1500" b="1" dirty="0" smtClean="0"/>
              <a:t>Adapting to cloud security </a:t>
            </a:r>
            <a:r>
              <a:rPr lang="en-GB" sz="1500" b="1" dirty="0" err="1" smtClean="0"/>
              <a:t>mindset</a:t>
            </a:r>
            <a:endParaRPr lang="en-GB" sz="1500" b="1" dirty="0" smtClean="0"/>
          </a:p>
          <a:p>
            <a:endParaRPr lang="en-GB" sz="1500" b="1" dirty="0" smtClean="0"/>
          </a:p>
          <a:p>
            <a:pPr marL="285750" indent="-285750">
              <a:buFont typeface="Arial" panose="020B0604020202020204" pitchFamily="34" charset="0"/>
              <a:buChar char="•"/>
            </a:pPr>
            <a:r>
              <a:rPr lang="en-GB" sz="1500" b="1" dirty="0" smtClean="0"/>
              <a:t>Real world problems / challenges with cloud security</a:t>
            </a:r>
            <a:br>
              <a:rPr lang="en-GB" sz="1500" b="1" dirty="0" smtClean="0"/>
            </a:br>
            <a:endParaRPr lang="en-GB" sz="1500" b="1" dirty="0" smtClean="0"/>
          </a:p>
          <a:p>
            <a:pPr marL="285750" indent="-285750">
              <a:buFont typeface="Arial" panose="020B0604020202020204" pitchFamily="34" charset="0"/>
              <a:buChar char="•"/>
            </a:pPr>
            <a:r>
              <a:rPr lang="en-GB" sz="1500" b="1" dirty="0" smtClean="0"/>
              <a:t>Your position in cloud security</a:t>
            </a:r>
          </a:p>
          <a:p>
            <a:endParaRPr lang="en-GB" sz="1500" b="1" dirty="0" smtClean="0"/>
          </a:p>
          <a:p>
            <a:pPr marL="285750" indent="-285750">
              <a:buFont typeface="Arial" panose="020B0604020202020204" pitchFamily="34" charset="0"/>
              <a:buChar char="•"/>
            </a:pPr>
            <a:r>
              <a:rPr lang="en-GB" sz="1500" b="1" dirty="0" smtClean="0"/>
              <a:t>Asset Management, Identity safety, regulatory compliance in multi cloud environment</a:t>
            </a:r>
          </a:p>
          <a:p>
            <a:endParaRPr lang="en-GB" sz="1500" b="1" dirty="0" smtClean="0"/>
          </a:p>
          <a:p>
            <a:pPr marL="285750" indent="-285750">
              <a:buFont typeface="Arial" panose="020B0604020202020204" pitchFamily="34" charset="0"/>
              <a:buChar char="•"/>
            </a:pPr>
            <a:r>
              <a:rPr lang="en-GB" sz="1500" b="1" dirty="0"/>
              <a:t>Cloud Security </a:t>
            </a:r>
            <a:r>
              <a:rPr lang="en-GB" sz="1500" b="1" dirty="0" smtClean="0"/>
              <a:t>using </a:t>
            </a:r>
            <a:r>
              <a:rPr lang="en-GB" sz="1500" b="1" dirty="0"/>
              <a:t>Check Point Dome9</a:t>
            </a:r>
          </a:p>
          <a:p>
            <a:endParaRPr lang="en-GB" dirty="0" smtClean="0"/>
          </a:p>
          <a:p>
            <a:pPr marL="285750" indent="-285750">
              <a:buFont typeface="Arial" panose="020B0604020202020204" pitchFamily="34" charset="0"/>
              <a:buChar char="•"/>
            </a:pPr>
            <a:endParaRPr lang="en-GB" dirty="0" smtClean="0"/>
          </a:p>
          <a:p>
            <a:endParaRPr lang="en-GB" dirty="0"/>
          </a:p>
        </p:txBody>
      </p:sp>
    </p:spTree>
    <p:extLst>
      <p:ext uri="{BB962C8B-B14F-4D97-AF65-F5344CB8AC3E}">
        <p14:creationId xmlns:p14="http://schemas.microsoft.com/office/powerpoint/2010/main" val="23089323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hidden="1"/>
          <p:cNvSpPr>
            <a:spLocks noGrp="1"/>
          </p:cNvSpPr>
          <p:nvPr>
            <p:ph type="ftr" sz="quarter" idx="10"/>
          </p:nvPr>
        </p:nvSpPr>
        <p:spPr/>
        <p:txBody>
          <a:bodyPr/>
          <a:lstStyle/>
          <a:p>
            <a:r>
              <a:rPr lang="en-US" smtClean="0">
                <a:latin typeface="Segoe UI Light" panose="020B0502040204020203" pitchFamily="34" charset="0"/>
                <a:cs typeface="Segoe UI Light" panose="020B0502040204020203" pitchFamily="34" charset="0"/>
              </a:rPr>
              <a:t> [Restricted] for designated teams ​</a:t>
            </a:r>
            <a:endParaRPr lang="en-US">
              <a:latin typeface="Segoe UI Light" panose="020B0502040204020203" pitchFamily="34" charset="0"/>
              <a:cs typeface="Segoe UI Light" panose="020B0502040204020203" pitchFamily="34" charset="0"/>
            </a:endParaRPr>
          </a:p>
        </p:txBody>
      </p:sp>
      <p:sp>
        <p:nvSpPr>
          <p:cNvPr id="9" name="Date Placeholder 8" hidden="1"/>
          <p:cNvSpPr>
            <a:spLocks noGrp="1"/>
          </p:cNvSpPr>
          <p:nvPr>
            <p:ph type="dt" sz="half" idx="11"/>
          </p:nvPr>
        </p:nvSpPr>
        <p:spPr/>
        <p:txBody>
          <a:bodyPr/>
          <a:lstStyle/>
          <a:p>
            <a:endParaRPr lang="en-US"/>
          </a:p>
        </p:txBody>
      </p:sp>
      <p:grpSp>
        <p:nvGrpSpPr>
          <p:cNvPr id="15" name="Group 14"/>
          <p:cNvGrpSpPr/>
          <p:nvPr/>
        </p:nvGrpSpPr>
        <p:grpSpPr>
          <a:xfrm rot="19255540">
            <a:off x="180044" y="4063268"/>
            <a:ext cx="3220932" cy="1030244"/>
            <a:chOff x="355536" y="2269196"/>
            <a:chExt cx="3220932" cy="1030244"/>
          </a:xfrm>
        </p:grpSpPr>
        <p:grpSp>
          <p:nvGrpSpPr>
            <p:cNvPr id="56" name="Group 55"/>
            <p:cNvGrpSpPr/>
            <p:nvPr/>
          </p:nvGrpSpPr>
          <p:grpSpPr>
            <a:xfrm>
              <a:off x="355536" y="2269196"/>
              <a:ext cx="3220932" cy="1030244"/>
              <a:chOff x="366967" y="2398558"/>
              <a:chExt cx="3220931" cy="1030244"/>
            </a:xfrm>
          </p:grpSpPr>
          <p:cxnSp>
            <p:nvCxnSpPr>
              <p:cNvPr id="57" name="Straight Connector 56"/>
              <p:cNvCxnSpPr/>
              <p:nvPr/>
            </p:nvCxnSpPr>
            <p:spPr bwMode="auto">
              <a:xfrm flipH="1" flipV="1">
                <a:off x="1923652" y="3192135"/>
                <a:ext cx="1664246" cy="236667"/>
              </a:xfrm>
              <a:prstGeom prst="line">
                <a:avLst/>
              </a:prstGeom>
              <a:solidFill>
                <a:schemeClr val="bg1"/>
              </a:solidFill>
              <a:ln w="31750" cap="flat" cmpd="sng" algn="ctr">
                <a:solidFill>
                  <a:schemeClr val="tx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Freeform 60"/>
              <p:cNvSpPr>
                <a:spLocks/>
              </p:cNvSpPr>
              <p:nvPr/>
            </p:nvSpPr>
            <p:spPr bwMode="auto">
              <a:xfrm>
                <a:off x="366967" y="2398558"/>
                <a:ext cx="1637321" cy="998230"/>
              </a:xfrm>
              <a:custGeom>
                <a:avLst/>
                <a:gdLst>
                  <a:gd name="T0" fmla="*/ 1791 w 2053"/>
                  <a:gd name="T1" fmla="*/ 737 h 1261"/>
                  <a:gd name="T2" fmla="*/ 1699 w 2053"/>
                  <a:gd name="T3" fmla="*/ 753 h 1261"/>
                  <a:gd name="T4" fmla="*/ 1705 w 2053"/>
                  <a:gd name="T5" fmla="*/ 702 h 1261"/>
                  <a:gd name="T6" fmla="*/ 1471 w 2053"/>
                  <a:gd name="T7" fmla="*/ 469 h 1261"/>
                  <a:gd name="T8" fmla="*/ 1398 w 2053"/>
                  <a:gd name="T9" fmla="*/ 480 h 1261"/>
                  <a:gd name="T10" fmla="*/ 1087 w 2053"/>
                  <a:gd name="T11" fmla="*/ 333 h 1261"/>
                  <a:gd name="T12" fmla="*/ 1044 w 2053"/>
                  <a:gd name="T13" fmla="*/ 335 h 1261"/>
                  <a:gd name="T14" fmla="*/ 687 w 2053"/>
                  <a:gd name="T15" fmla="*/ 0 h 1261"/>
                  <a:gd name="T16" fmla="*/ 330 w 2053"/>
                  <a:gd name="T17" fmla="*/ 357 h 1261"/>
                  <a:gd name="T18" fmla="*/ 337 w 2053"/>
                  <a:gd name="T19" fmla="*/ 429 h 1261"/>
                  <a:gd name="T20" fmla="*/ 0 w 2053"/>
                  <a:gd name="T21" fmla="*/ 841 h 1261"/>
                  <a:gd name="T22" fmla="*/ 420 w 2053"/>
                  <a:gd name="T23" fmla="*/ 1261 h 1261"/>
                  <a:gd name="T24" fmla="*/ 1791 w 2053"/>
                  <a:gd name="T25" fmla="*/ 1261 h 1261"/>
                  <a:gd name="T26" fmla="*/ 2053 w 2053"/>
                  <a:gd name="T27" fmla="*/ 999 h 1261"/>
                  <a:gd name="T28" fmla="*/ 1791 w 2053"/>
                  <a:gd name="T29" fmla="*/ 737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3" h="1261">
                    <a:moveTo>
                      <a:pt x="1791" y="737"/>
                    </a:moveTo>
                    <a:cubicBezTo>
                      <a:pt x="1759" y="737"/>
                      <a:pt x="1728" y="742"/>
                      <a:pt x="1699" y="753"/>
                    </a:cubicBezTo>
                    <a:cubicBezTo>
                      <a:pt x="1703" y="737"/>
                      <a:pt x="1705" y="720"/>
                      <a:pt x="1705" y="702"/>
                    </a:cubicBezTo>
                    <a:cubicBezTo>
                      <a:pt x="1705" y="573"/>
                      <a:pt x="1600" y="469"/>
                      <a:pt x="1471" y="469"/>
                    </a:cubicBezTo>
                    <a:cubicBezTo>
                      <a:pt x="1445" y="469"/>
                      <a:pt x="1421" y="473"/>
                      <a:pt x="1398" y="480"/>
                    </a:cubicBezTo>
                    <a:cubicBezTo>
                      <a:pt x="1324" y="390"/>
                      <a:pt x="1212" y="333"/>
                      <a:pt x="1087" y="333"/>
                    </a:cubicBezTo>
                    <a:cubicBezTo>
                      <a:pt x="1072" y="333"/>
                      <a:pt x="1058" y="333"/>
                      <a:pt x="1044" y="335"/>
                    </a:cubicBezTo>
                    <a:cubicBezTo>
                      <a:pt x="1032" y="148"/>
                      <a:pt x="877" y="0"/>
                      <a:pt x="687" y="0"/>
                    </a:cubicBezTo>
                    <a:cubicBezTo>
                      <a:pt x="490" y="0"/>
                      <a:pt x="330" y="160"/>
                      <a:pt x="330" y="357"/>
                    </a:cubicBezTo>
                    <a:cubicBezTo>
                      <a:pt x="330" y="382"/>
                      <a:pt x="332" y="406"/>
                      <a:pt x="337" y="429"/>
                    </a:cubicBezTo>
                    <a:cubicBezTo>
                      <a:pt x="145" y="467"/>
                      <a:pt x="0" y="637"/>
                      <a:pt x="0" y="841"/>
                    </a:cubicBezTo>
                    <a:cubicBezTo>
                      <a:pt x="0" y="1073"/>
                      <a:pt x="188" y="1261"/>
                      <a:pt x="420" y="1261"/>
                    </a:cubicBezTo>
                    <a:cubicBezTo>
                      <a:pt x="590" y="1261"/>
                      <a:pt x="1646" y="1261"/>
                      <a:pt x="1791" y="1261"/>
                    </a:cubicBezTo>
                    <a:cubicBezTo>
                      <a:pt x="1936" y="1261"/>
                      <a:pt x="2053" y="1143"/>
                      <a:pt x="2053" y="999"/>
                    </a:cubicBezTo>
                    <a:cubicBezTo>
                      <a:pt x="2053" y="854"/>
                      <a:pt x="1936" y="737"/>
                      <a:pt x="1791" y="737"/>
                    </a:cubicBezTo>
                    <a:close/>
                  </a:path>
                </a:pathLst>
              </a:custGeom>
              <a:solidFill>
                <a:srgbClr val="FFFFFF"/>
              </a:solidFill>
              <a:ln w="28575" cap="rnd">
                <a:solidFill>
                  <a:srgbClr val="000000"/>
                </a:solidFill>
                <a:prstDash val="sysDot"/>
                <a:round/>
                <a:headEnd/>
                <a:tailEnd/>
              </a:ln>
              <a:scene3d>
                <a:camera prst="isometricBottomDown">
                  <a:rot lat="0" lon="0" rev="0"/>
                </a:camera>
                <a:lightRig rig="threePt" dir="t"/>
              </a:scene3d>
              <a:extLst/>
            </p:spPr>
            <p:txBody>
              <a:bodyPr vert="horz" wrap="square" lIns="91416" tIns="45708" rIns="91416" bIns="45708" numCol="1" anchor="t" anchorCtr="0" compatLnSpc="1">
                <a:prstTxWarp prst="textNoShape">
                  <a:avLst/>
                </a:prstTxWarp>
              </a:bodyPr>
              <a:lstStyle/>
              <a:p>
                <a:pPr>
                  <a:buClr>
                    <a:srgbClr val="E45785"/>
                  </a:buClr>
                  <a:defRPr/>
                </a:pPr>
                <a:endParaRPr lang="en-US" sz="2900" dirty="0">
                  <a:solidFill>
                    <a:srgbClr val="4D4D4F"/>
                  </a:solidFill>
                  <a:latin typeface="Segoe UI Light" panose="020B0502040204020203" pitchFamily="34" charset="0"/>
                  <a:cs typeface="Segoe UI Light" panose="020B0502040204020203" pitchFamily="34" charset="0"/>
                </a:endParaRPr>
              </a:p>
            </p:txBody>
          </p:sp>
        </p:grpSp>
        <p:pic>
          <p:nvPicPr>
            <p:cNvPr id="119" name="Picture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232" y="2728510"/>
              <a:ext cx="715268" cy="428088"/>
            </a:xfrm>
            <a:prstGeom prst="rect">
              <a:avLst/>
            </a:prstGeom>
          </p:spPr>
        </p:pic>
      </p:grpSp>
      <p:grpSp>
        <p:nvGrpSpPr>
          <p:cNvPr id="16" name="Group 15"/>
          <p:cNvGrpSpPr/>
          <p:nvPr/>
        </p:nvGrpSpPr>
        <p:grpSpPr>
          <a:xfrm rot="20505100">
            <a:off x="405162" y="1740345"/>
            <a:ext cx="2227176" cy="1568667"/>
            <a:chOff x="978338" y="1199321"/>
            <a:chExt cx="1939025" cy="1304666"/>
          </a:xfrm>
        </p:grpSpPr>
        <p:grpSp>
          <p:nvGrpSpPr>
            <p:cNvPr id="12" name="Group 11"/>
            <p:cNvGrpSpPr/>
            <p:nvPr/>
          </p:nvGrpSpPr>
          <p:grpSpPr>
            <a:xfrm>
              <a:off x="978338" y="1199321"/>
              <a:ext cx="1939025" cy="1304666"/>
              <a:chOff x="978338" y="1199321"/>
              <a:chExt cx="1939025" cy="1304666"/>
            </a:xfrm>
          </p:grpSpPr>
          <p:cxnSp>
            <p:nvCxnSpPr>
              <p:cNvPr id="51" name="Straight Connector 50"/>
              <p:cNvCxnSpPr/>
              <p:nvPr/>
            </p:nvCxnSpPr>
            <p:spPr bwMode="auto">
              <a:xfrm flipH="1" flipV="1">
                <a:off x="1912220" y="1992141"/>
                <a:ext cx="1005143" cy="511846"/>
              </a:xfrm>
              <a:prstGeom prst="line">
                <a:avLst/>
              </a:prstGeom>
              <a:solidFill>
                <a:schemeClr val="bg1"/>
              </a:solidFill>
              <a:ln w="31750" cap="flat" cmpd="sng" algn="ctr">
                <a:solidFill>
                  <a:schemeClr val="tx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Freeform 53"/>
              <p:cNvSpPr>
                <a:spLocks/>
              </p:cNvSpPr>
              <p:nvPr/>
            </p:nvSpPr>
            <p:spPr bwMode="auto">
              <a:xfrm>
                <a:off x="978338" y="1199321"/>
                <a:ext cx="1621500" cy="968216"/>
              </a:xfrm>
              <a:custGeom>
                <a:avLst/>
                <a:gdLst>
                  <a:gd name="T0" fmla="*/ 1791 w 2053"/>
                  <a:gd name="T1" fmla="*/ 737 h 1261"/>
                  <a:gd name="T2" fmla="*/ 1699 w 2053"/>
                  <a:gd name="T3" fmla="*/ 753 h 1261"/>
                  <a:gd name="T4" fmla="*/ 1705 w 2053"/>
                  <a:gd name="T5" fmla="*/ 702 h 1261"/>
                  <a:gd name="T6" fmla="*/ 1471 w 2053"/>
                  <a:gd name="T7" fmla="*/ 469 h 1261"/>
                  <a:gd name="T8" fmla="*/ 1398 w 2053"/>
                  <a:gd name="T9" fmla="*/ 480 h 1261"/>
                  <a:gd name="T10" fmla="*/ 1087 w 2053"/>
                  <a:gd name="T11" fmla="*/ 333 h 1261"/>
                  <a:gd name="T12" fmla="*/ 1044 w 2053"/>
                  <a:gd name="T13" fmla="*/ 335 h 1261"/>
                  <a:gd name="T14" fmla="*/ 687 w 2053"/>
                  <a:gd name="T15" fmla="*/ 0 h 1261"/>
                  <a:gd name="T16" fmla="*/ 330 w 2053"/>
                  <a:gd name="T17" fmla="*/ 357 h 1261"/>
                  <a:gd name="T18" fmla="*/ 337 w 2053"/>
                  <a:gd name="T19" fmla="*/ 429 h 1261"/>
                  <a:gd name="T20" fmla="*/ 0 w 2053"/>
                  <a:gd name="T21" fmla="*/ 841 h 1261"/>
                  <a:gd name="T22" fmla="*/ 420 w 2053"/>
                  <a:gd name="T23" fmla="*/ 1261 h 1261"/>
                  <a:gd name="T24" fmla="*/ 1791 w 2053"/>
                  <a:gd name="T25" fmla="*/ 1261 h 1261"/>
                  <a:gd name="T26" fmla="*/ 2053 w 2053"/>
                  <a:gd name="T27" fmla="*/ 999 h 1261"/>
                  <a:gd name="T28" fmla="*/ 1791 w 2053"/>
                  <a:gd name="T29" fmla="*/ 737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3" h="1261">
                    <a:moveTo>
                      <a:pt x="1791" y="737"/>
                    </a:moveTo>
                    <a:cubicBezTo>
                      <a:pt x="1759" y="737"/>
                      <a:pt x="1728" y="742"/>
                      <a:pt x="1699" y="753"/>
                    </a:cubicBezTo>
                    <a:cubicBezTo>
                      <a:pt x="1703" y="737"/>
                      <a:pt x="1705" y="720"/>
                      <a:pt x="1705" y="702"/>
                    </a:cubicBezTo>
                    <a:cubicBezTo>
                      <a:pt x="1705" y="573"/>
                      <a:pt x="1600" y="469"/>
                      <a:pt x="1471" y="469"/>
                    </a:cubicBezTo>
                    <a:cubicBezTo>
                      <a:pt x="1445" y="469"/>
                      <a:pt x="1421" y="473"/>
                      <a:pt x="1398" y="480"/>
                    </a:cubicBezTo>
                    <a:cubicBezTo>
                      <a:pt x="1324" y="390"/>
                      <a:pt x="1212" y="333"/>
                      <a:pt x="1087" y="333"/>
                    </a:cubicBezTo>
                    <a:cubicBezTo>
                      <a:pt x="1072" y="333"/>
                      <a:pt x="1058" y="333"/>
                      <a:pt x="1044" y="335"/>
                    </a:cubicBezTo>
                    <a:cubicBezTo>
                      <a:pt x="1032" y="148"/>
                      <a:pt x="877" y="0"/>
                      <a:pt x="687" y="0"/>
                    </a:cubicBezTo>
                    <a:cubicBezTo>
                      <a:pt x="490" y="0"/>
                      <a:pt x="330" y="160"/>
                      <a:pt x="330" y="357"/>
                    </a:cubicBezTo>
                    <a:cubicBezTo>
                      <a:pt x="330" y="382"/>
                      <a:pt x="332" y="406"/>
                      <a:pt x="337" y="429"/>
                    </a:cubicBezTo>
                    <a:cubicBezTo>
                      <a:pt x="145" y="467"/>
                      <a:pt x="0" y="637"/>
                      <a:pt x="0" y="841"/>
                    </a:cubicBezTo>
                    <a:cubicBezTo>
                      <a:pt x="0" y="1073"/>
                      <a:pt x="188" y="1261"/>
                      <a:pt x="420" y="1261"/>
                    </a:cubicBezTo>
                    <a:cubicBezTo>
                      <a:pt x="590" y="1261"/>
                      <a:pt x="1646" y="1261"/>
                      <a:pt x="1791" y="1261"/>
                    </a:cubicBezTo>
                    <a:cubicBezTo>
                      <a:pt x="1936" y="1261"/>
                      <a:pt x="2053" y="1143"/>
                      <a:pt x="2053" y="999"/>
                    </a:cubicBezTo>
                    <a:cubicBezTo>
                      <a:pt x="2053" y="854"/>
                      <a:pt x="1936" y="737"/>
                      <a:pt x="1791" y="737"/>
                    </a:cubicBezTo>
                    <a:close/>
                  </a:path>
                </a:pathLst>
              </a:custGeom>
              <a:solidFill>
                <a:srgbClr val="FFFFFF"/>
              </a:solidFill>
              <a:ln w="28575" cap="rnd">
                <a:solidFill>
                  <a:srgbClr val="000000"/>
                </a:solidFill>
                <a:prstDash val="sysDot"/>
                <a:round/>
                <a:headEnd/>
                <a:tailEnd/>
              </a:ln>
              <a:scene3d>
                <a:camera prst="isometricBottomDown">
                  <a:rot lat="0" lon="0" rev="0"/>
                </a:camera>
                <a:lightRig rig="threePt" dir="t"/>
              </a:scene3d>
              <a:extLst/>
            </p:spPr>
            <p:txBody>
              <a:bodyPr vert="horz" wrap="square" lIns="91416" tIns="45708" rIns="91416" bIns="45708" numCol="1" anchor="t" anchorCtr="0" compatLnSpc="1">
                <a:prstTxWarp prst="textNoShape">
                  <a:avLst/>
                </a:prstTxWarp>
              </a:bodyPr>
              <a:lstStyle/>
              <a:p>
                <a:pPr>
                  <a:buClr>
                    <a:srgbClr val="E45785"/>
                  </a:buClr>
                  <a:defRPr/>
                </a:pPr>
                <a:endParaRPr lang="en-US" sz="2900" dirty="0">
                  <a:solidFill>
                    <a:srgbClr val="4D4D4F"/>
                  </a:solidFill>
                  <a:latin typeface="Segoe UI Light" panose="020B0502040204020203" pitchFamily="34" charset="0"/>
                  <a:cs typeface="Segoe UI Light" panose="020B0502040204020203" pitchFamily="34" charset="0"/>
                </a:endParaRPr>
              </a:p>
            </p:txBody>
          </p:sp>
        </p:grpSp>
        <p:pic>
          <p:nvPicPr>
            <p:cNvPr id="120" name="Picture 1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91685" y="1427977"/>
              <a:ext cx="1384468" cy="1038351"/>
            </a:xfrm>
            <a:prstGeom prst="rect">
              <a:avLst/>
            </a:prstGeom>
            <a:noFill/>
            <a:scene3d>
              <a:camera prst="isometricBottomDown">
                <a:rot lat="0" lon="0" rev="0"/>
              </a:camera>
              <a:lightRig rig="threePt" dir="t"/>
            </a:scene3d>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248115" y="403381"/>
            <a:ext cx="2146003" cy="1854559"/>
            <a:chOff x="2625632" y="767069"/>
            <a:chExt cx="1647293" cy="1391567"/>
          </a:xfrm>
        </p:grpSpPr>
        <p:grpSp>
          <p:nvGrpSpPr>
            <p:cNvPr id="98" name="Group 97"/>
            <p:cNvGrpSpPr/>
            <p:nvPr/>
          </p:nvGrpSpPr>
          <p:grpSpPr>
            <a:xfrm>
              <a:off x="2651425" y="767069"/>
              <a:ext cx="1621500" cy="1391567"/>
              <a:chOff x="2662856" y="1046332"/>
              <a:chExt cx="1621500" cy="1391567"/>
            </a:xfrm>
          </p:grpSpPr>
          <p:cxnSp>
            <p:nvCxnSpPr>
              <p:cNvPr id="101" name="Straight Connector 100"/>
              <p:cNvCxnSpPr/>
              <p:nvPr/>
            </p:nvCxnSpPr>
            <p:spPr bwMode="auto">
              <a:xfrm flipV="1">
                <a:off x="3561419" y="1839153"/>
                <a:ext cx="35321" cy="598746"/>
              </a:xfrm>
              <a:prstGeom prst="line">
                <a:avLst/>
              </a:prstGeom>
              <a:solidFill>
                <a:schemeClr val="bg1"/>
              </a:solidFill>
              <a:ln w="31750" cap="flat" cmpd="sng" algn="ctr">
                <a:solidFill>
                  <a:schemeClr val="tx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Freeform 101"/>
              <p:cNvSpPr>
                <a:spLocks/>
              </p:cNvSpPr>
              <p:nvPr/>
            </p:nvSpPr>
            <p:spPr bwMode="auto">
              <a:xfrm>
                <a:off x="2662856" y="1046332"/>
                <a:ext cx="1621500" cy="968217"/>
              </a:xfrm>
              <a:custGeom>
                <a:avLst/>
                <a:gdLst>
                  <a:gd name="T0" fmla="*/ 1791 w 2053"/>
                  <a:gd name="T1" fmla="*/ 737 h 1261"/>
                  <a:gd name="T2" fmla="*/ 1699 w 2053"/>
                  <a:gd name="T3" fmla="*/ 753 h 1261"/>
                  <a:gd name="T4" fmla="*/ 1705 w 2053"/>
                  <a:gd name="T5" fmla="*/ 702 h 1261"/>
                  <a:gd name="T6" fmla="*/ 1471 w 2053"/>
                  <a:gd name="T7" fmla="*/ 469 h 1261"/>
                  <a:gd name="T8" fmla="*/ 1398 w 2053"/>
                  <a:gd name="T9" fmla="*/ 480 h 1261"/>
                  <a:gd name="T10" fmla="*/ 1087 w 2053"/>
                  <a:gd name="T11" fmla="*/ 333 h 1261"/>
                  <a:gd name="T12" fmla="*/ 1044 w 2053"/>
                  <a:gd name="T13" fmla="*/ 335 h 1261"/>
                  <a:gd name="T14" fmla="*/ 687 w 2053"/>
                  <a:gd name="T15" fmla="*/ 0 h 1261"/>
                  <a:gd name="T16" fmla="*/ 330 w 2053"/>
                  <a:gd name="T17" fmla="*/ 357 h 1261"/>
                  <a:gd name="T18" fmla="*/ 337 w 2053"/>
                  <a:gd name="T19" fmla="*/ 429 h 1261"/>
                  <a:gd name="T20" fmla="*/ 0 w 2053"/>
                  <a:gd name="T21" fmla="*/ 841 h 1261"/>
                  <a:gd name="T22" fmla="*/ 420 w 2053"/>
                  <a:gd name="T23" fmla="*/ 1261 h 1261"/>
                  <a:gd name="T24" fmla="*/ 1791 w 2053"/>
                  <a:gd name="T25" fmla="*/ 1261 h 1261"/>
                  <a:gd name="T26" fmla="*/ 2053 w 2053"/>
                  <a:gd name="T27" fmla="*/ 999 h 1261"/>
                  <a:gd name="T28" fmla="*/ 1791 w 2053"/>
                  <a:gd name="T29" fmla="*/ 737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3" h="1261">
                    <a:moveTo>
                      <a:pt x="1791" y="737"/>
                    </a:moveTo>
                    <a:cubicBezTo>
                      <a:pt x="1759" y="737"/>
                      <a:pt x="1728" y="742"/>
                      <a:pt x="1699" y="753"/>
                    </a:cubicBezTo>
                    <a:cubicBezTo>
                      <a:pt x="1703" y="737"/>
                      <a:pt x="1705" y="720"/>
                      <a:pt x="1705" y="702"/>
                    </a:cubicBezTo>
                    <a:cubicBezTo>
                      <a:pt x="1705" y="573"/>
                      <a:pt x="1600" y="469"/>
                      <a:pt x="1471" y="469"/>
                    </a:cubicBezTo>
                    <a:cubicBezTo>
                      <a:pt x="1445" y="469"/>
                      <a:pt x="1421" y="473"/>
                      <a:pt x="1398" y="480"/>
                    </a:cubicBezTo>
                    <a:cubicBezTo>
                      <a:pt x="1324" y="390"/>
                      <a:pt x="1212" y="333"/>
                      <a:pt x="1087" y="333"/>
                    </a:cubicBezTo>
                    <a:cubicBezTo>
                      <a:pt x="1072" y="333"/>
                      <a:pt x="1058" y="333"/>
                      <a:pt x="1044" y="335"/>
                    </a:cubicBezTo>
                    <a:cubicBezTo>
                      <a:pt x="1032" y="148"/>
                      <a:pt x="877" y="0"/>
                      <a:pt x="687" y="0"/>
                    </a:cubicBezTo>
                    <a:cubicBezTo>
                      <a:pt x="490" y="0"/>
                      <a:pt x="330" y="160"/>
                      <a:pt x="330" y="357"/>
                    </a:cubicBezTo>
                    <a:cubicBezTo>
                      <a:pt x="330" y="382"/>
                      <a:pt x="332" y="406"/>
                      <a:pt x="337" y="429"/>
                    </a:cubicBezTo>
                    <a:cubicBezTo>
                      <a:pt x="145" y="467"/>
                      <a:pt x="0" y="637"/>
                      <a:pt x="0" y="841"/>
                    </a:cubicBezTo>
                    <a:cubicBezTo>
                      <a:pt x="0" y="1073"/>
                      <a:pt x="188" y="1261"/>
                      <a:pt x="420" y="1261"/>
                    </a:cubicBezTo>
                    <a:cubicBezTo>
                      <a:pt x="590" y="1261"/>
                      <a:pt x="1646" y="1261"/>
                      <a:pt x="1791" y="1261"/>
                    </a:cubicBezTo>
                    <a:cubicBezTo>
                      <a:pt x="1936" y="1261"/>
                      <a:pt x="2053" y="1143"/>
                      <a:pt x="2053" y="999"/>
                    </a:cubicBezTo>
                    <a:cubicBezTo>
                      <a:pt x="2053" y="854"/>
                      <a:pt x="1936" y="737"/>
                      <a:pt x="1791" y="737"/>
                    </a:cubicBezTo>
                    <a:close/>
                  </a:path>
                </a:pathLst>
              </a:custGeom>
              <a:solidFill>
                <a:srgbClr val="FFFFFF"/>
              </a:solidFill>
              <a:ln w="28575" cap="rnd">
                <a:solidFill>
                  <a:srgbClr val="000000"/>
                </a:solidFill>
                <a:prstDash val="sysDot"/>
                <a:round/>
                <a:headEnd/>
                <a:tailEnd/>
              </a:ln>
              <a:scene3d>
                <a:camera prst="isometricBottomDown">
                  <a:rot lat="0" lon="0" rev="0"/>
                </a:camera>
                <a:lightRig rig="threePt" dir="t"/>
              </a:scene3d>
              <a:extLst/>
            </p:spPr>
            <p:txBody>
              <a:bodyPr vert="horz" wrap="square" lIns="91416" tIns="45708" rIns="91416" bIns="45708" numCol="1" anchor="t" anchorCtr="0" compatLnSpc="1">
                <a:prstTxWarp prst="textNoShape">
                  <a:avLst/>
                </a:prstTxWarp>
              </a:bodyPr>
              <a:lstStyle/>
              <a:p>
                <a:pPr>
                  <a:buClr>
                    <a:srgbClr val="E45785"/>
                  </a:buClr>
                  <a:defRPr/>
                </a:pPr>
                <a:endParaRPr lang="en-US" sz="2900" dirty="0">
                  <a:solidFill>
                    <a:srgbClr val="4D4D4F"/>
                  </a:solidFill>
                  <a:latin typeface="Segoe UI Light" panose="020B0502040204020203" pitchFamily="34" charset="0"/>
                  <a:cs typeface="Segoe UI Light" panose="020B0502040204020203" pitchFamily="34" charset="0"/>
                </a:endParaRPr>
              </a:p>
            </p:txBody>
          </p:sp>
        </p:grpSp>
        <p:pic>
          <p:nvPicPr>
            <p:cNvPr id="121" name="Picture 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625632" y="817514"/>
              <a:ext cx="1592947" cy="1031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2559118" y="1984851"/>
            <a:ext cx="5330929" cy="2702691"/>
            <a:chOff x="2345087" y="1994000"/>
            <a:chExt cx="5056637" cy="2420743"/>
          </a:xfrm>
        </p:grpSpPr>
        <p:pic>
          <p:nvPicPr>
            <p:cNvPr id="96" name="Picture 95"/>
            <p:cNvPicPr>
              <a:picLocks noChangeAspect="1"/>
            </p:cNvPicPr>
            <p:nvPr/>
          </p:nvPicPr>
          <p:blipFill rotWithShape="1">
            <a:blip r:embed="rId6">
              <a:extLst>
                <a:ext uri="{28A0092B-C50C-407E-A947-70E740481C1C}">
                  <a14:useLocalDpi xmlns:a14="http://schemas.microsoft.com/office/drawing/2010/main" val="0"/>
                </a:ext>
              </a:extLst>
            </a:blip>
            <a:srcRect l="42652" t="75434"/>
            <a:stretch/>
          </p:blipFill>
          <p:spPr>
            <a:xfrm>
              <a:off x="2345087" y="1994000"/>
              <a:ext cx="5056637" cy="2420743"/>
            </a:xfrm>
            <a:prstGeom prst="rect">
              <a:avLst/>
            </a:prstGeom>
          </p:spPr>
        </p:pic>
        <p:grpSp>
          <p:nvGrpSpPr>
            <p:cNvPr id="3" name="Group 2"/>
            <p:cNvGrpSpPr/>
            <p:nvPr/>
          </p:nvGrpSpPr>
          <p:grpSpPr>
            <a:xfrm>
              <a:off x="2928795" y="2384034"/>
              <a:ext cx="2767213" cy="1525533"/>
              <a:chOff x="2940226" y="2524509"/>
              <a:chExt cx="2767213" cy="1525533"/>
            </a:xfrm>
            <a:solidFill>
              <a:schemeClr val="accent1"/>
            </a:solidFill>
          </p:grpSpPr>
          <p:sp>
            <p:nvSpPr>
              <p:cNvPr id="2" name="Oval 1"/>
              <p:cNvSpPr/>
              <p:nvPr/>
            </p:nvSpPr>
            <p:spPr bwMode="auto">
              <a:xfrm>
                <a:off x="2940226" y="2524509"/>
                <a:ext cx="1565272" cy="915406"/>
              </a:xfrm>
              <a:prstGeom prst="ellipse">
                <a:avLst/>
              </a:prstGeom>
              <a:grp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400" dirty="0" err="1">
                  <a:latin typeface="Segoe UI Light" panose="020B0502040204020203" pitchFamily="34" charset="0"/>
                  <a:cs typeface="Segoe UI Light" panose="020B0502040204020203" pitchFamily="34" charset="0"/>
                </a:endParaRPr>
              </a:p>
            </p:txBody>
          </p:sp>
          <p:sp>
            <p:nvSpPr>
              <p:cNvPr id="103" name="Oval 102"/>
              <p:cNvSpPr/>
              <p:nvPr/>
            </p:nvSpPr>
            <p:spPr bwMode="auto">
              <a:xfrm>
                <a:off x="4071636" y="2676699"/>
                <a:ext cx="1635803" cy="977576"/>
              </a:xfrm>
              <a:prstGeom prst="ellipse">
                <a:avLst/>
              </a:prstGeom>
              <a:grp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400" dirty="0" err="1">
                  <a:latin typeface="Segoe UI Light" panose="020B0502040204020203" pitchFamily="34" charset="0"/>
                  <a:cs typeface="Segoe UI Light" panose="020B0502040204020203" pitchFamily="34" charset="0"/>
                </a:endParaRPr>
              </a:p>
            </p:txBody>
          </p:sp>
          <p:sp>
            <p:nvSpPr>
              <p:cNvPr id="109" name="Oval 108"/>
              <p:cNvSpPr/>
              <p:nvPr/>
            </p:nvSpPr>
            <p:spPr bwMode="auto">
              <a:xfrm>
                <a:off x="3402809" y="2822133"/>
                <a:ext cx="1635803" cy="977576"/>
              </a:xfrm>
              <a:prstGeom prst="ellipse">
                <a:avLst/>
              </a:prstGeom>
              <a:grp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400" dirty="0" err="1">
                  <a:latin typeface="Segoe UI Light" panose="020B0502040204020203" pitchFamily="34" charset="0"/>
                  <a:cs typeface="Segoe UI Light" panose="020B0502040204020203" pitchFamily="34" charset="0"/>
                </a:endParaRPr>
              </a:p>
            </p:txBody>
          </p:sp>
          <p:sp>
            <p:nvSpPr>
              <p:cNvPr id="110" name="Oval 109"/>
              <p:cNvSpPr/>
              <p:nvPr/>
            </p:nvSpPr>
            <p:spPr bwMode="auto">
              <a:xfrm>
                <a:off x="4027856" y="3072466"/>
                <a:ext cx="1635803" cy="977576"/>
              </a:xfrm>
              <a:prstGeom prst="ellipse">
                <a:avLst/>
              </a:prstGeom>
              <a:grp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400" dirty="0" err="1">
                  <a:latin typeface="Segoe UI Light" panose="020B0502040204020203" pitchFamily="34" charset="0"/>
                  <a:cs typeface="Segoe UI Light" panose="020B0502040204020203" pitchFamily="34" charset="0"/>
                </a:endParaRPr>
              </a:p>
            </p:txBody>
          </p:sp>
        </p:grpSp>
      </p:grpSp>
      <p:pic>
        <p:nvPicPr>
          <p:cNvPr id="74" name="Picture 73"/>
          <p:cNvPicPr>
            <a:picLocks noChangeAspect="1"/>
          </p:cNvPicPr>
          <p:nvPr/>
        </p:nvPicPr>
        <p:blipFill>
          <a:blip r:embed="rId7"/>
          <a:stretch>
            <a:fillRect/>
          </a:stretch>
        </p:blipFill>
        <p:spPr>
          <a:xfrm>
            <a:off x="10487027" y="293808"/>
            <a:ext cx="1400175" cy="466725"/>
          </a:xfrm>
          <a:prstGeom prst="rect">
            <a:avLst/>
          </a:prstGeom>
        </p:spPr>
      </p:pic>
      <p:pic>
        <p:nvPicPr>
          <p:cNvPr id="6148" name="Picture 4" descr="Asgent | 参加企業・団体一覧 | Interop Tokyo 2019 (インターロップ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278285">
            <a:off x="3397333" y="2463251"/>
            <a:ext cx="2495551" cy="1331615"/>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p:cNvGrpSpPr/>
          <p:nvPr/>
        </p:nvGrpSpPr>
        <p:grpSpPr>
          <a:xfrm>
            <a:off x="5754763" y="1089742"/>
            <a:ext cx="6085019" cy="2031325"/>
            <a:chOff x="281830" y="1520106"/>
            <a:chExt cx="6085019" cy="2031325"/>
          </a:xfrm>
        </p:grpSpPr>
        <p:pic>
          <p:nvPicPr>
            <p:cNvPr id="81" name="Picture 2" descr="Image result for compliance"/>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1830" y="1816454"/>
              <a:ext cx="1247310" cy="877824"/>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Straight Connector 83">
              <a:extLst>
                <a:ext uri="{FF2B5EF4-FFF2-40B4-BE49-F238E27FC236}">
                  <a16:creationId xmlns:a16="http://schemas.microsoft.com/office/drawing/2014/main" id="{2B4431CA-F8DD-4183-BACD-D8F2847F51DB}"/>
                </a:ext>
              </a:extLst>
            </p:cNvPr>
            <p:cNvCxnSpPr/>
            <p:nvPr/>
          </p:nvCxnSpPr>
          <p:spPr bwMode="auto">
            <a:xfrm>
              <a:off x="1529140" y="1631964"/>
              <a:ext cx="0" cy="1393561"/>
            </a:xfrm>
            <a:prstGeom prst="line">
              <a:avLst/>
            </a:prstGeom>
            <a:solidFill>
              <a:schemeClr val="bg1"/>
            </a:solidFill>
            <a:ln w="25400" cap="flat" cmpd="sng" algn="ctr">
              <a:solidFill>
                <a:srgbClr val="E4578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TextBox 85"/>
            <p:cNvSpPr txBox="1"/>
            <p:nvPr/>
          </p:nvSpPr>
          <p:spPr bwMode="auto">
            <a:xfrm>
              <a:off x="1669305" y="1520106"/>
              <a:ext cx="4697544" cy="2031325"/>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r>
                <a:rPr lang="en-US" sz="2100" dirty="0">
                  <a:solidFill>
                    <a:schemeClr val="bg2">
                      <a:lumMod val="50000"/>
                    </a:schemeClr>
                  </a:solidFill>
                </a:rPr>
                <a:t>Continuous Compliance and Governance Single click Compliance assessment of your public cloud to evaluate security and compliance with best practices and industry standards (Such as HIPAA, PCI-DSS and more) </a:t>
              </a:r>
            </a:p>
          </p:txBody>
        </p:sp>
      </p:grpSp>
      <p:grpSp>
        <p:nvGrpSpPr>
          <p:cNvPr id="87" name="Group 86"/>
          <p:cNvGrpSpPr/>
          <p:nvPr/>
        </p:nvGrpSpPr>
        <p:grpSpPr>
          <a:xfrm>
            <a:off x="7956255" y="3121067"/>
            <a:ext cx="4048429" cy="1393561"/>
            <a:chOff x="424347" y="3830234"/>
            <a:chExt cx="4048429" cy="1393561"/>
          </a:xfrm>
        </p:grpSpPr>
        <p:pic>
          <p:nvPicPr>
            <p:cNvPr id="90" name="Picture 4" descr="Image result for remediati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4347" y="4162187"/>
              <a:ext cx="876300" cy="876300"/>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Straight Connector 91">
              <a:extLst>
                <a:ext uri="{FF2B5EF4-FFF2-40B4-BE49-F238E27FC236}">
                  <a16:creationId xmlns:a16="http://schemas.microsoft.com/office/drawing/2014/main" id="{2B4431CA-F8DD-4183-BACD-D8F2847F51DB}"/>
                </a:ext>
              </a:extLst>
            </p:cNvPr>
            <p:cNvCxnSpPr/>
            <p:nvPr/>
          </p:nvCxnSpPr>
          <p:spPr bwMode="auto">
            <a:xfrm>
              <a:off x="1529140" y="3830234"/>
              <a:ext cx="0" cy="1393561"/>
            </a:xfrm>
            <a:prstGeom prst="line">
              <a:avLst/>
            </a:prstGeom>
            <a:solidFill>
              <a:schemeClr val="bg1"/>
            </a:solidFill>
            <a:ln w="25400" cap="flat" cmpd="sng" algn="ctr">
              <a:solidFill>
                <a:srgbClr val="E4578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Rectangle 92"/>
            <p:cNvSpPr/>
            <p:nvPr/>
          </p:nvSpPr>
          <p:spPr>
            <a:xfrm>
              <a:off x="1657197" y="4296181"/>
              <a:ext cx="2815579" cy="577081"/>
            </a:xfrm>
            <a:prstGeom prst="rect">
              <a:avLst/>
            </a:prstGeom>
          </p:spPr>
          <p:txBody>
            <a:bodyPr wrap="none">
              <a:spAutoFit/>
            </a:bodyPr>
            <a:lstStyle/>
            <a:p>
              <a:pPr>
                <a:lnSpc>
                  <a:spcPct val="150000"/>
                </a:lnSpc>
              </a:pPr>
              <a:r>
                <a:rPr lang="en-US" sz="2100" dirty="0"/>
                <a:t>Automated remediation</a:t>
              </a:r>
            </a:p>
          </p:txBody>
        </p:sp>
      </p:grpSp>
      <p:grpSp>
        <p:nvGrpSpPr>
          <p:cNvPr id="97" name="Group 96"/>
          <p:cNvGrpSpPr/>
          <p:nvPr/>
        </p:nvGrpSpPr>
        <p:grpSpPr>
          <a:xfrm>
            <a:off x="5754763" y="4553987"/>
            <a:ext cx="5675434" cy="1393561"/>
            <a:chOff x="6402078" y="1558585"/>
            <a:chExt cx="5675434" cy="1393561"/>
          </a:xfrm>
        </p:grpSpPr>
        <p:pic>
          <p:nvPicPr>
            <p:cNvPr id="99" name="Picture 6" descr="Image result for integrati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02078" y="1924611"/>
              <a:ext cx="877824" cy="848235"/>
            </a:xfrm>
            <a:prstGeom prst="rect">
              <a:avLst/>
            </a:prstGeom>
            <a:noFill/>
            <a:extLst>
              <a:ext uri="{909E8E84-426E-40DD-AFC4-6F175D3DCCD1}">
                <a14:hiddenFill xmlns:a14="http://schemas.microsoft.com/office/drawing/2010/main">
                  <a:solidFill>
                    <a:srgbClr val="FFFFFF"/>
                  </a:solidFill>
                </a14:hiddenFill>
              </a:ext>
            </a:extLst>
          </p:spPr>
        </p:pic>
        <p:cxnSp>
          <p:nvCxnSpPr>
            <p:cNvPr id="100" name="Straight Connector 99">
              <a:extLst>
                <a:ext uri="{FF2B5EF4-FFF2-40B4-BE49-F238E27FC236}">
                  <a16:creationId xmlns:a16="http://schemas.microsoft.com/office/drawing/2014/main" id="{2B4431CA-F8DD-4183-BACD-D8F2847F51DB}"/>
                </a:ext>
              </a:extLst>
            </p:cNvPr>
            <p:cNvCxnSpPr/>
            <p:nvPr/>
          </p:nvCxnSpPr>
          <p:spPr bwMode="auto">
            <a:xfrm>
              <a:off x="7643784" y="1558585"/>
              <a:ext cx="0" cy="1393561"/>
            </a:xfrm>
            <a:prstGeom prst="line">
              <a:avLst/>
            </a:prstGeom>
            <a:solidFill>
              <a:schemeClr val="bg1"/>
            </a:solidFill>
            <a:ln w="25400" cap="flat" cmpd="sng" algn="ctr">
              <a:solidFill>
                <a:srgbClr val="E4578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Rectangle 103"/>
            <p:cNvSpPr/>
            <p:nvPr/>
          </p:nvSpPr>
          <p:spPr>
            <a:xfrm>
              <a:off x="7805867" y="1779484"/>
              <a:ext cx="4271645" cy="1061829"/>
            </a:xfrm>
            <a:prstGeom prst="rect">
              <a:avLst/>
            </a:prstGeom>
          </p:spPr>
          <p:txBody>
            <a:bodyPr wrap="square">
              <a:spAutoFit/>
            </a:bodyPr>
            <a:lstStyle/>
            <a:p>
              <a:pPr>
                <a:lnSpc>
                  <a:spcPct val="150000"/>
                </a:lnSpc>
              </a:pPr>
              <a:r>
                <a:rPr lang="en-US" sz="2100" dirty="0"/>
                <a:t>Integration of Security and Compliance into CI/CD pipeline</a:t>
              </a:r>
            </a:p>
          </p:txBody>
        </p:sp>
      </p:grpSp>
      <p:grpSp>
        <p:nvGrpSpPr>
          <p:cNvPr id="106" name="Group 105"/>
          <p:cNvGrpSpPr/>
          <p:nvPr/>
        </p:nvGrpSpPr>
        <p:grpSpPr>
          <a:xfrm>
            <a:off x="5621726" y="5517480"/>
            <a:ext cx="5545358" cy="1393561"/>
            <a:chOff x="6256790" y="3747816"/>
            <a:chExt cx="5545358" cy="1393561"/>
          </a:xfrm>
        </p:grpSpPr>
        <p:grpSp>
          <p:nvGrpSpPr>
            <p:cNvPr id="112" name="Group 111"/>
            <p:cNvGrpSpPr/>
            <p:nvPr/>
          </p:nvGrpSpPr>
          <p:grpSpPr>
            <a:xfrm>
              <a:off x="6256790" y="4088101"/>
              <a:ext cx="1168400" cy="877824"/>
              <a:chOff x="3575050" y="1829743"/>
              <a:chExt cx="1168400" cy="877824"/>
            </a:xfrm>
          </p:grpSpPr>
          <p:pic>
            <p:nvPicPr>
              <p:cNvPr id="117" name="Picture 15" descr="C:\Users\sagy\Desktop\computer screen.png"/>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5050" y="1829743"/>
                <a:ext cx="116840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7" descr="Image result for check point r80 scree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85109" y="1846034"/>
                <a:ext cx="474142" cy="30242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9" descr="Related image"/>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41824" y="1858318"/>
                <a:ext cx="475488" cy="30175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1" descr="Related 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94633" y="2169595"/>
                <a:ext cx="924991" cy="28454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5" name="Straight Connector 114">
              <a:extLst>
                <a:ext uri="{FF2B5EF4-FFF2-40B4-BE49-F238E27FC236}">
                  <a16:creationId xmlns:a16="http://schemas.microsoft.com/office/drawing/2014/main" id="{2B4431CA-F8DD-4183-BACD-D8F2847F51DB}"/>
                </a:ext>
              </a:extLst>
            </p:cNvPr>
            <p:cNvCxnSpPr/>
            <p:nvPr/>
          </p:nvCxnSpPr>
          <p:spPr bwMode="auto">
            <a:xfrm>
              <a:off x="7643784" y="3747816"/>
              <a:ext cx="0" cy="1393561"/>
            </a:xfrm>
            <a:prstGeom prst="line">
              <a:avLst/>
            </a:prstGeom>
            <a:solidFill>
              <a:schemeClr val="bg1"/>
            </a:solidFill>
            <a:ln w="25400" cap="flat" cmpd="sng" algn="ctr">
              <a:solidFill>
                <a:srgbClr val="E4578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Rectangle 115"/>
            <p:cNvSpPr/>
            <p:nvPr/>
          </p:nvSpPr>
          <p:spPr>
            <a:xfrm>
              <a:off x="7805867" y="3942837"/>
              <a:ext cx="3996281" cy="1061829"/>
            </a:xfrm>
            <a:prstGeom prst="rect">
              <a:avLst/>
            </a:prstGeom>
          </p:spPr>
          <p:txBody>
            <a:bodyPr wrap="square">
              <a:spAutoFit/>
            </a:bodyPr>
            <a:lstStyle/>
            <a:p>
              <a:pPr>
                <a:lnSpc>
                  <a:spcPct val="150000"/>
                </a:lnSpc>
              </a:pPr>
              <a:r>
                <a:rPr lang="en-US" sz="2100" dirty="0"/>
                <a:t>Single pane of glass/control plane across the entire cloud footprint </a:t>
              </a:r>
            </a:p>
          </p:txBody>
        </p:sp>
      </p:grpSp>
    </p:spTree>
    <p:extLst>
      <p:ext uri="{BB962C8B-B14F-4D97-AF65-F5344CB8AC3E}">
        <p14:creationId xmlns:p14="http://schemas.microsoft.com/office/powerpoint/2010/main" val="683036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1000"/>
                                        <p:tgtEl>
                                          <p:spTgt spid="76"/>
                                        </p:tgtEl>
                                      </p:cBhvr>
                                    </p:animEffect>
                                    <p:anim calcmode="lin" valueType="num">
                                      <p:cBhvr>
                                        <p:cTn id="23" dur="1000" fill="hold"/>
                                        <p:tgtEl>
                                          <p:spTgt spid="76"/>
                                        </p:tgtEl>
                                        <p:attrNameLst>
                                          <p:attrName>ppt_x</p:attrName>
                                        </p:attrNameLst>
                                      </p:cBhvr>
                                      <p:tavLst>
                                        <p:tav tm="0">
                                          <p:val>
                                            <p:strVal val="#ppt_x"/>
                                          </p:val>
                                        </p:tav>
                                        <p:tav tm="100000">
                                          <p:val>
                                            <p:strVal val="#ppt_x"/>
                                          </p:val>
                                        </p:tav>
                                      </p:tavLst>
                                    </p:anim>
                                    <p:anim calcmode="lin" valueType="num">
                                      <p:cBhvr>
                                        <p:cTn id="24" dur="1000" fill="hold"/>
                                        <p:tgtEl>
                                          <p:spTgt spid="76"/>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1000"/>
                                        <p:tgtEl>
                                          <p:spTgt spid="87"/>
                                        </p:tgtEl>
                                      </p:cBhvr>
                                    </p:animEffect>
                                    <p:anim calcmode="lin" valueType="num">
                                      <p:cBhvr>
                                        <p:cTn id="29" dur="1000" fill="hold"/>
                                        <p:tgtEl>
                                          <p:spTgt spid="87"/>
                                        </p:tgtEl>
                                        <p:attrNameLst>
                                          <p:attrName>ppt_x</p:attrName>
                                        </p:attrNameLst>
                                      </p:cBhvr>
                                      <p:tavLst>
                                        <p:tav tm="0">
                                          <p:val>
                                            <p:strVal val="#ppt_x"/>
                                          </p:val>
                                        </p:tav>
                                        <p:tav tm="100000">
                                          <p:val>
                                            <p:strVal val="#ppt_x"/>
                                          </p:val>
                                        </p:tav>
                                      </p:tavLst>
                                    </p:anim>
                                    <p:anim calcmode="lin" valueType="num">
                                      <p:cBhvr>
                                        <p:cTn id="30" dur="1000" fill="hold"/>
                                        <p:tgtEl>
                                          <p:spTgt spid="87"/>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nodeType="after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1000"/>
                                        <p:tgtEl>
                                          <p:spTgt spid="97"/>
                                        </p:tgtEl>
                                      </p:cBhvr>
                                    </p:animEffect>
                                    <p:anim calcmode="lin" valueType="num">
                                      <p:cBhvr>
                                        <p:cTn id="35" dur="1000" fill="hold"/>
                                        <p:tgtEl>
                                          <p:spTgt spid="97"/>
                                        </p:tgtEl>
                                        <p:attrNameLst>
                                          <p:attrName>ppt_x</p:attrName>
                                        </p:attrNameLst>
                                      </p:cBhvr>
                                      <p:tavLst>
                                        <p:tav tm="0">
                                          <p:val>
                                            <p:strVal val="#ppt_x"/>
                                          </p:val>
                                        </p:tav>
                                        <p:tav tm="100000">
                                          <p:val>
                                            <p:strVal val="#ppt_x"/>
                                          </p:val>
                                        </p:tav>
                                      </p:tavLst>
                                    </p:anim>
                                    <p:anim calcmode="lin" valueType="num">
                                      <p:cBhvr>
                                        <p:cTn id="36" dur="1000" fill="hold"/>
                                        <p:tgtEl>
                                          <p:spTgt spid="9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fade">
                                      <p:cBhvr>
                                        <p:cTn id="40" dur="1000"/>
                                        <p:tgtEl>
                                          <p:spTgt spid="106"/>
                                        </p:tgtEl>
                                      </p:cBhvr>
                                    </p:animEffect>
                                    <p:anim calcmode="lin" valueType="num">
                                      <p:cBhvr>
                                        <p:cTn id="41" dur="1000" fill="hold"/>
                                        <p:tgtEl>
                                          <p:spTgt spid="106"/>
                                        </p:tgtEl>
                                        <p:attrNameLst>
                                          <p:attrName>ppt_x</p:attrName>
                                        </p:attrNameLst>
                                      </p:cBhvr>
                                      <p:tavLst>
                                        <p:tav tm="0">
                                          <p:val>
                                            <p:strVal val="#ppt_x"/>
                                          </p:val>
                                        </p:tav>
                                        <p:tav tm="100000">
                                          <p:val>
                                            <p:strVal val="#ppt_x"/>
                                          </p:val>
                                        </p:tav>
                                      </p:tavLst>
                                    </p:anim>
                                    <p:anim calcmode="lin" valueType="num">
                                      <p:cBhvr>
                                        <p:cTn id="42"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7297" y="1215341"/>
            <a:ext cx="10407376" cy="5374511"/>
          </a:xfrm>
          <a:prstGeom prst="rect">
            <a:avLst/>
          </a:prstGeom>
        </p:spPr>
      </p:pic>
      <p:sp>
        <p:nvSpPr>
          <p:cNvPr id="3" name="Title 70"/>
          <p:cNvSpPr txBox="1">
            <a:spLocks/>
          </p:cNvSpPr>
          <p:nvPr/>
        </p:nvSpPr>
        <p:spPr>
          <a:xfrm>
            <a:off x="583994" y="182760"/>
            <a:ext cx="9859907" cy="9237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FA82B0"/>
                </a:solidFill>
              </a:rPr>
              <a:t>What is </a:t>
            </a:r>
            <a:r>
              <a:rPr lang="en-US" b="1" dirty="0" err="1" smtClean="0">
                <a:solidFill>
                  <a:srgbClr val="FA82B0"/>
                </a:solidFill>
              </a:rPr>
              <a:t>CloudGuard</a:t>
            </a:r>
            <a:r>
              <a:rPr lang="en-US" b="1" dirty="0" smtClean="0">
                <a:solidFill>
                  <a:srgbClr val="FA82B0"/>
                </a:solidFill>
              </a:rPr>
              <a:t> Dome9?</a:t>
            </a:r>
            <a:endParaRPr lang="en-US" b="1" dirty="0">
              <a:solidFill>
                <a:srgbClr val="FA82B0"/>
              </a:solidFill>
            </a:endParaRPr>
          </a:p>
        </p:txBody>
      </p:sp>
    </p:spTree>
    <p:extLst>
      <p:ext uri="{BB962C8B-B14F-4D97-AF65-F5344CB8AC3E}">
        <p14:creationId xmlns:p14="http://schemas.microsoft.com/office/powerpoint/2010/main" val="198153899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400" dirty="0"/>
              <a:t>For the hands-on Check Point Dome9 Lab: Lab Guide </a:t>
            </a:r>
            <a:r>
              <a:rPr lang="en-US" sz="2400" dirty="0" smtClean="0"/>
              <a:t/>
            </a:r>
            <a:br>
              <a:rPr lang="en-US" sz="2400" dirty="0" smtClean="0"/>
            </a:br>
            <a:r>
              <a:rPr lang="en-US" sz="2400" dirty="0" smtClean="0">
                <a:hlinkClick r:id="rId3" invalidUrl="https:///"/>
              </a:rPr>
              <a:t>https://</a:t>
            </a:r>
            <a:r>
              <a:rPr lang="en-US" sz="2400" dirty="0" smtClean="0"/>
              <a:t>shorturl.at/glpM3</a:t>
            </a:r>
          </a:p>
          <a:p>
            <a:pPr marL="0" indent="0">
              <a:buNone/>
            </a:pPr>
            <a:endParaRPr lang="en-US" sz="2400" dirty="0"/>
          </a:p>
          <a:p>
            <a:r>
              <a:rPr lang="en-US" sz="2400" dirty="0"/>
              <a:t>To launch the lab as a user you may visit the lab registration page: </a:t>
            </a:r>
            <a:r>
              <a:rPr lang="en-US" sz="2400" dirty="0">
                <a:hlinkClick r:id="rId4"/>
              </a:rPr>
              <a:t>https://</a:t>
            </a:r>
            <a:r>
              <a:rPr lang="en-US" sz="2400" dirty="0" smtClean="0">
                <a:hlinkClick r:id="rId4"/>
              </a:rPr>
              <a:t>bit.ly/2TFgaBt</a:t>
            </a:r>
            <a:endParaRPr lang="en-US" sz="2400" dirty="0" smtClean="0"/>
          </a:p>
          <a:p>
            <a:pPr marL="0" indent="0">
              <a:buNone/>
            </a:pPr>
            <a:endParaRPr lang="en-US" sz="2400" dirty="0"/>
          </a:p>
          <a:p>
            <a:r>
              <a:rPr lang="en-US" sz="2400" dirty="0"/>
              <a:t>For the activation code - please contact me/send me a message on </a:t>
            </a:r>
            <a:r>
              <a:rPr lang="en-US" sz="2400" dirty="0" err="1"/>
              <a:t>Linkedin</a:t>
            </a:r>
            <a:r>
              <a:rPr lang="en-US" sz="2400" dirty="0"/>
              <a:t> </a:t>
            </a:r>
            <a:r>
              <a:rPr lang="en-US" sz="2400" dirty="0">
                <a:hlinkClick r:id="rId5"/>
              </a:rPr>
              <a:t>https://</a:t>
            </a:r>
            <a:r>
              <a:rPr lang="en-US" sz="2400" dirty="0" smtClean="0">
                <a:hlinkClick r:id="rId5"/>
              </a:rPr>
              <a:t>www.linkedin.com/in/kritim</a:t>
            </a:r>
            <a:endParaRPr lang="en-US" sz="2400" dirty="0" smtClean="0"/>
          </a:p>
          <a:p>
            <a:pPr marL="0" indent="0">
              <a:buNone/>
            </a:pPr>
            <a:endParaRPr lang="en-US" sz="2400" dirty="0"/>
          </a:p>
        </p:txBody>
      </p:sp>
      <p:sp>
        <p:nvSpPr>
          <p:cNvPr id="3" name="Title 2"/>
          <p:cNvSpPr>
            <a:spLocks noGrp="1"/>
          </p:cNvSpPr>
          <p:nvPr>
            <p:ph type="title"/>
          </p:nvPr>
        </p:nvSpPr>
        <p:spPr/>
        <p:txBody>
          <a:bodyPr/>
          <a:lstStyle/>
          <a:p>
            <a:r>
              <a:rPr lang="en-GB" dirty="0" err="1" smtClean="0"/>
              <a:t>Cloudguard</a:t>
            </a:r>
            <a:r>
              <a:rPr lang="en-GB" dirty="0" smtClean="0"/>
              <a:t> Dome9</a:t>
            </a:r>
            <a:endParaRPr lang="en-GB" dirty="0"/>
          </a:p>
        </p:txBody>
      </p:sp>
    </p:spTree>
    <p:extLst>
      <p:ext uri="{BB962C8B-B14F-4D97-AF65-F5344CB8AC3E}">
        <p14:creationId xmlns:p14="http://schemas.microsoft.com/office/powerpoint/2010/main" val="119829547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hidden="1"/>
          <p:cNvSpPr>
            <a:spLocks noGrp="1"/>
          </p:cNvSpPr>
          <p:nvPr>
            <p:ph type="dt" sz="quarter" idx="12"/>
          </p:nvPr>
        </p:nvSpPr>
        <p:spPr/>
        <p:txBody>
          <a:bodyPr/>
          <a:lstStyle/>
          <a:p>
            <a:endParaRPr lang="en-US" dirty="0"/>
          </a:p>
        </p:txBody>
      </p:sp>
      <p:grpSp>
        <p:nvGrpSpPr>
          <p:cNvPr id="8" name="Group 7"/>
          <p:cNvGrpSpPr/>
          <p:nvPr/>
        </p:nvGrpSpPr>
        <p:grpSpPr>
          <a:xfrm>
            <a:off x="8898444" y="-8147"/>
            <a:ext cx="3291968" cy="6862073"/>
            <a:chOff x="8896856" y="-1"/>
            <a:chExt cx="3291968" cy="6862073"/>
          </a:xfrm>
        </p:grpSpPr>
        <p:sp>
          <p:nvSpPr>
            <p:cNvPr id="9" name="Pink: 43%"/>
            <p:cNvSpPr/>
            <p:nvPr/>
          </p:nvSpPr>
          <p:spPr bwMode="gray">
            <a:xfrm rot="10800000">
              <a:off x="10149839" y="4072"/>
              <a:ext cx="2038985" cy="6858000"/>
            </a:xfrm>
            <a:prstGeom prst="rect">
              <a:avLst/>
            </a:prstGeom>
            <a:solidFill>
              <a:srgbClr val="E45785">
                <a:alpha val="83137"/>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buSzPct val="115000"/>
              </a:pPr>
              <a:endParaRPr lang="en-US" sz="3200" dirty="0"/>
            </a:p>
          </p:txBody>
        </p:sp>
        <p:grpSp>
          <p:nvGrpSpPr>
            <p:cNvPr id="10" name="Group 9"/>
            <p:cNvGrpSpPr/>
            <p:nvPr/>
          </p:nvGrpSpPr>
          <p:grpSpPr>
            <a:xfrm>
              <a:off x="8896856" y="-1"/>
              <a:ext cx="1252984" cy="6862073"/>
              <a:chOff x="10017988" y="-1"/>
              <a:chExt cx="1384836" cy="6862073"/>
            </a:xfrm>
          </p:grpSpPr>
          <p:sp>
            <p:nvSpPr>
              <p:cNvPr id="11" name="Pink: 43%"/>
              <p:cNvSpPr/>
              <p:nvPr/>
            </p:nvSpPr>
            <p:spPr bwMode="gray">
              <a:xfrm rot="10800000">
                <a:off x="10941212" y="4072"/>
                <a:ext cx="461612"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buSzPct val="115000"/>
                </a:pPr>
                <a:endParaRPr lang="en-US" sz="3200" dirty="0"/>
              </a:p>
            </p:txBody>
          </p:sp>
          <p:sp>
            <p:nvSpPr>
              <p:cNvPr id="12" name="Pink: 43%"/>
              <p:cNvSpPr/>
              <p:nvPr/>
            </p:nvSpPr>
            <p:spPr bwMode="gray">
              <a:xfrm rot="10800000">
                <a:off x="10479600" y="-1"/>
                <a:ext cx="461612" cy="6858000"/>
              </a:xfrm>
              <a:prstGeom prst="rect">
                <a:avLst/>
              </a:prstGeom>
              <a:solidFill>
                <a:srgbClr val="E45785">
                  <a:alpha val="3098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buSzPct val="115000"/>
                </a:pPr>
                <a:endParaRPr lang="en-US" sz="3200" dirty="0"/>
              </a:p>
            </p:txBody>
          </p:sp>
          <p:sp>
            <p:nvSpPr>
              <p:cNvPr id="13" name="Pink: 43%"/>
              <p:cNvSpPr/>
              <p:nvPr/>
            </p:nvSpPr>
            <p:spPr bwMode="gray">
              <a:xfrm rot="10800000">
                <a:off x="10017988" y="4072"/>
                <a:ext cx="461612" cy="6858000"/>
              </a:xfrm>
              <a:prstGeom prst="rect">
                <a:avLst/>
              </a:prstGeom>
              <a:solidFill>
                <a:srgbClr val="E45785">
                  <a:alpha val="1098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buSzPct val="115000"/>
                </a:pPr>
                <a:endParaRPr lang="en-US" sz="3200" dirty="0"/>
              </a:p>
            </p:txBody>
          </p:sp>
        </p:grpSp>
      </p:grpSp>
      <p:sp>
        <p:nvSpPr>
          <p:cNvPr id="16" name="Text Placeholder 13"/>
          <p:cNvSpPr txBox="1">
            <a:spLocks/>
          </p:cNvSpPr>
          <p:nvPr/>
        </p:nvSpPr>
        <p:spPr>
          <a:xfrm>
            <a:off x="474562" y="2768200"/>
            <a:ext cx="8527060" cy="1292662"/>
          </a:xfrm>
          <a:prstGeom prst="rect">
            <a:avLst/>
          </a:prstGeom>
          <a:noFill/>
        </p:spPr>
        <p:txBody>
          <a:bodyPr vert="horz" wrap="square" lIns="91440" tIns="91440" rIns="91440" bIns="91440" rtlCol="0" anchor="ctr">
            <a:spAutoFit/>
          </a:bodyPr>
          <a:lstStyle>
            <a:defPPr>
              <a:defRPr lang="en-US"/>
            </a:defPPr>
            <a:lvl1pPr algn="l" rtl="0" fontAlgn="base">
              <a:spcBef>
                <a:spcPct val="20000"/>
              </a:spcBef>
              <a:spcAft>
                <a:spcPct val="0"/>
              </a:spcAft>
              <a:buClr>
                <a:schemeClr val="accent2"/>
              </a:buClr>
              <a:buSzPct val="65000"/>
              <a:buFont typeface="Wingdings" pitchFamily="2" charset="2"/>
              <a:defRPr sz="1200" kern="1200">
                <a:solidFill>
                  <a:schemeClr val="tx1">
                    <a:tint val="75000"/>
                  </a:schemeClr>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r>
              <a:rPr lang="en-US" sz="7200" dirty="0">
                <a:solidFill>
                  <a:schemeClr val="tx1"/>
                </a:solidFill>
              </a:rPr>
              <a:t>Thank You</a:t>
            </a:r>
          </a:p>
        </p:txBody>
      </p:sp>
      <p:pic>
        <p:nvPicPr>
          <p:cNvPr id="4" name="Picture 3"/>
          <p:cNvPicPr>
            <a:picLocks noChangeAspect="1"/>
          </p:cNvPicPr>
          <p:nvPr/>
        </p:nvPicPr>
        <p:blipFill>
          <a:blip r:embed="rId3"/>
          <a:stretch>
            <a:fillRect/>
          </a:stretch>
        </p:blipFill>
        <p:spPr>
          <a:xfrm>
            <a:off x="371384" y="1176093"/>
            <a:ext cx="3851200" cy="1289315"/>
          </a:xfrm>
          <a:prstGeom prst="rect">
            <a:avLst/>
          </a:prstGeom>
        </p:spPr>
      </p:pic>
      <p:sp>
        <p:nvSpPr>
          <p:cNvPr id="5" name="TextBox 4"/>
          <p:cNvSpPr txBox="1"/>
          <p:nvPr/>
        </p:nvSpPr>
        <p:spPr>
          <a:xfrm>
            <a:off x="623536" y="4060862"/>
            <a:ext cx="4907666" cy="369332"/>
          </a:xfrm>
          <a:prstGeom prst="rect">
            <a:avLst/>
          </a:prstGeom>
          <a:noFill/>
        </p:spPr>
        <p:txBody>
          <a:bodyPr wrap="square" rtlCol="0">
            <a:spAutoFit/>
          </a:bodyPr>
          <a:lstStyle/>
          <a:p>
            <a:r>
              <a:rPr lang="en-GB" dirty="0">
                <a:hlinkClick r:id="rId4"/>
              </a:rPr>
              <a:t>https://uk.linkedin.com/in/kritim</a:t>
            </a:r>
            <a:endParaRPr lang="en-GB" dirty="0"/>
          </a:p>
        </p:txBody>
      </p:sp>
      <p:pic>
        <p:nvPicPr>
          <p:cNvPr id="5124" name="Picture 4" descr="Google Cloud Security | Check Point Softw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1677" y="4838217"/>
            <a:ext cx="2666767" cy="1976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52359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615C-9397-7B40-A0BA-3738E3495F11}"/>
              </a:ext>
            </a:extLst>
          </p:cNvPr>
          <p:cNvSpPr>
            <a:spLocks noGrp="1"/>
          </p:cNvSpPr>
          <p:nvPr>
            <p:ph type="title"/>
          </p:nvPr>
        </p:nvSpPr>
        <p:spPr/>
        <p:txBody>
          <a:bodyPr>
            <a:normAutofit fontScale="90000"/>
          </a:bodyPr>
          <a:lstStyle/>
          <a:p>
            <a:r>
              <a:rPr lang="en-US" dirty="0"/>
              <a:t>What to secure in the cloud  - assets / data / components / entities</a:t>
            </a:r>
            <a:br>
              <a:rPr lang="en-US" dirty="0"/>
            </a:br>
            <a:endParaRPr lang="en-US" dirty="0"/>
          </a:p>
        </p:txBody>
      </p:sp>
      <p:sp>
        <p:nvSpPr>
          <p:cNvPr id="3" name="Content Placeholder 2">
            <a:extLst>
              <a:ext uri="{FF2B5EF4-FFF2-40B4-BE49-F238E27FC236}">
                <a16:creationId xmlns:a16="http://schemas.microsoft.com/office/drawing/2014/main" id="{4768A4C2-DAF2-CF44-92DE-026D57543652}"/>
              </a:ext>
            </a:extLst>
          </p:cNvPr>
          <p:cNvSpPr>
            <a:spLocks noGrp="1"/>
          </p:cNvSpPr>
          <p:nvPr>
            <p:ph idx="1"/>
          </p:nvPr>
        </p:nvSpPr>
        <p:spPr>
          <a:xfrm>
            <a:off x="266700" y="3295196"/>
            <a:ext cx="10515600" cy="3388081"/>
          </a:xfrm>
        </p:spPr>
        <p:txBody>
          <a:bodyPr/>
          <a:lstStyle/>
          <a:p>
            <a:r>
              <a:rPr lang="en-US" dirty="0" smtClean="0"/>
              <a:t>Assets</a:t>
            </a:r>
          </a:p>
          <a:p>
            <a:r>
              <a:rPr lang="en-US" dirty="0" smtClean="0"/>
              <a:t>Network </a:t>
            </a:r>
            <a:r>
              <a:rPr lang="en-US" dirty="0"/>
              <a:t>security – security groups</a:t>
            </a:r>
          </a:p>
          <a:p>
            <a:r>
              <a:rPr lang="en-US" dirty="0"/>
              <a:t>Instances </a:t>
            </a:r>
          </a:p>
          <a:p>
            <a:r>
              <a:rPr lang="en-US" dirty="0"/>
              <a:t>Components / Entities</a:t>
            </a:r>
          </a:p>
          <a:p>
            <a:r>
              <a:rPr lang="en-US" dirty="0"/>
              <a:t>Identity access management</a:t>
            </a:r>
          </a:p>
          <a:p>
            <a:endParaRPr lang="en-US" dirty="0"/>
          </a:p>
          <a:p>
            <a:endParaRPr lang="en-US" dirty="0"/>
          </a:p>
          <a:p>
            <a:endParaRPr lang="en-US" dirty="0"/>
          </a:p>
        </p:txBody>
      </p:sp>
      <p:pic>
        <p:nvPicPr>
          <p:cNvPr id="4" name="Picture 2" descr="What Is Cloud Computing &amp; How Does 'The Cloud'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239" y="671463"/>
            <a:ext cx="6305550" cy="57054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3060907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75802" y="288970"/>
            <a:ext cx="9857339" cy="59375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r>
              <a:rPr lang="en-US" sz="3800" dirty="0" smtClean="0">
                <a:latin typeface="Segoe UI Light" panose="020B0502040204020203" pitchFamily="34" charset="0"/>
                <a:cs typeface="Segoe UI Light" panose="020B0502040204020203" pitchFamily="34" charset="0"/>
              </a:rPr>
              <a:t>IAAS </a:t>
            </a:r>
            <a:r>
              <a:rPr lang="en-US" sz="3800" dirty="0">
                <a:latin typeface="Segoe UI Light" panose="020B0502040204020203" pitchFamily="34" charset="0"/>
                <a:cs typeface="Segoe UI Light" panose="020B0502040204020203" pitchFamily="34" charset="0"/>
              </a:rPr>
              <a:t>BUILDING BLOCKS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7200" y="3704354"/>
            <a:ext cx="1300593" cy="13005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6949" y="3676766"/>
            <a:ext cx="1300593" cy="130059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6449" y="3684439"/>
            <a:ext cx="1300593" cy="130059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2387" y="1085355"/>
            <a:ext cx="1656193" cy="1656193"/>
          </a:xfrm>
          <a:prstGeom prst="rect">
            <a:avLst/>
          </a:prstGeom>
        </p:spPr>
      </p:pic>
      <p:sp>
        <p:nvSpPr>
          <p:cNvPr id="77" name="Content Placeholder 5"/>
          <p:cNvSpPr txBox="1">
            <a:spLocks/>
          </p:cNvSpPr>
          <p:nvPr/>
        </p:nvSpPr>
        <p:spPr bwMode="auto">
          <a:xfrm>
            <a:off x="4298148" y="2648609"/>
            <a:ext cx="3324668" cy="357494"/>
          </a:xfrm>
          <a:prstGeom prst="rect">
            <a:avLst/>
          </a:prstGeom>
          <a:noFill/>
          <a:ln>
            <a:noFill/>
          </a:ln>
          <a:effectLst/>
          <a:extLst/>
        </p:spPr>
        <p:txBody>
          <a:bodyPr vert="horz" wrap="square" lIns="119438" tIns="59719" rIns="119438" bIns="59719" numCol="1" rtlCol="0" anchor="t" anchorCtr="0" compatLnSpc="1">
            <a:prstTxWarp prst="textNoShape">
              <a:avLst/>
            </a:prstTxWarp>
            <a:noAutofit/>
          </a:bodyPr>
          <a:lstStyle>
            <a:defPPr>
              <a:defRPr lang="en-US"/>
            </a:defPPr>
            <a:lvl1pPr marL="0" indent="0" algn="ctr">
              <a:lnSpc>
                <a:spcPts val="2200"/>
              </a:lnSpc>
              <a:buFont typeface="Arial" panose="020B0604020202020204" pitchFamily="34" charset="0"/>
              <a:buNone/>
              <a:defRPr sz="2400" kern="0">
                <a:latin typeface="Calibri" panose="020F0502020204030204" pitchFamily="34" charset="0"/>
                <a:cs typeface="Calibri" panose="020F0502020204030204" pitchFamily="34" charset="0"/>
              </a:defRPr>
            </a:lvl1pPr>
          </a:lstStyle>
          <a:p>
            <a:pPr>
              <a:lnSpc>
                <a:spcPct val="90000"/>
              </a:lnSpc>
              <a:spcBef>
                <a:spcPct val="0"/>
              </a:spcBef>
              <a:buClr>
                <a:srgbClr val="E45785"/>
              </a:buClr>
              <a:buSzPct val="80000"/>
            </a:pPr>
            <a:r>
              <a:rPr lang="en-US" kern="1200" spc="-100" dirty="0">
                <a:ln w="3175">
                  <a:noFill/>
                </a:ln>
                <a:latin typeface="Segoe UI Light" panose="020B0502040204020203" pitchFamily="34" charset="0"/>
                <a:cs typeface="Segoe UI Light" panose="020B0502040204020203" pitchFamily="34" charset="0"/>
              </a:rPr>
              <a:t>Centralized Management</a:t>
            </a:r>
            <a:endParaRPr lang="en-US" sz="2000" dirty="0">
              <a:latin typeface="Segoe UI Light" panose="020B0502040204020203" pitchFamily="34" charset="0"/>
              <a:cs typeface="Segoe UI Light" panose="020B0502040204020203" pitchFamily="34" charset="0"/>
            </a:endParaRPr>
          </a:p>
        </p:txBody>
      </p:sp>
      <p:sp>
        <p:nvSpPr>
          <p:cNvPr id="78" name="Content Placeholder 5"/>
          <p:cNvSpPr txBox="1">
            <a:spLocks/>
          </p:cNvSpPr>
          <p:nvPr/>
        </p:nvSpPr>
        <p:spPr bwMode="auto">
          <a:xfrm>
            <a:off x="841638" y="5314935"/>
            <a:ext cx="2870213" cy="357494"/>
          </a:xfrm>
          <a:prstGeom prst="rect">
            <a:avLst/>
          </a:prstGeom>
          <a:noFill/>
          <a:ln>
            <a:noFill/>
          </a:ln>
          <a:effectLst/>
          <a:extLst/>
        </p:spPr>
        <p:txBody>
          <a:bodyPr vert="horz" wrap="square" lIns="119438" tIns="59719" rIns="119438" bIns="59719" numCol="1" rtlCol="0" anchor="t" anchorCtr="0" compatLnSpc="1">
            <a:prstTxWarp prst="textNoShape">
              <a:avLst/>
            </a:prstTxWarp>
            <a:noAutofit/>
          </a:bodyPr>
          <a:lstStyle>
            <a:defPPr>
              <a:defRPr lang="en-US"/>
            </a:defPPr>
            <a:lvl1pPr marL="0" indent="0" algn="ctr">
              <a:lnSpc>
                <a:spcPts val="2200"/>
              </a:lnSpc>
              <a:buFont typeface="Arial" panose="020B0604020202020204" pitchFamily="34" charset="0"/>
              <a:buNone/>
              <a:defRPr sz="2400" kern="0">
                <a:latin typeface="Calibri" panose="020F0502020204030204" pitchFamily="34" charset="0"/>
                <a:cs typeface="Calibri" panose="020F0502020204030204" pitchFamily="34" charset="0"/>
              </a:defRPr>
            </a:lvl1pPr>
          </a:lstStyle>
          <a:p>
            <a:pPr>
              <a:lnSpc>
                <a:spcPct val="90000"/>
              </a:lnSpc>
              <a:spcBef>
                <a:spcPct val="0"/>
              </a:spcBef>
              <a:buClr>
                <a:srgbClr val="E45785"/>
              </a:buClr>
              <a:buSzPct val="80000"/>
            </a:pPr>
            <a:r>
              <a:rPr lang="en-US" kern="1200" spc="-100" dirty="0">
                <a:ln w="3175">
                  <a:noFill/>
                </a:ln>
                <a:latin typeface="Segoe UI Light" panose="020B0502040204020203" pitchFamily="34" charset="0"/>
                <a:cs typeface="Segoe UI Light" panose="020B0502040204020203" pitchFamily="34" charset="0"/>
              </a:rPr>
              <a:t>Advanced Threat Prevention</a:t>
            </a:r>
          </a:p>
          <a:p>
            <a:pPr marL="174280" indent="-174280">
              <a:lnSpc>
                <a:spcPct val="90000"/>
              </a:lnSpc>
              <a:buClr>
                <a:srgbClr val="E45785"/>
              </a:buClr>
              <a:buSzPct val="800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p:txBody>
      </p:sp>
      <p:sp>
        <p:nvSpPr>
          <p:cNvPr id="79" name="Content Placeholder 5"/>
          <p:cNvSpPr txBox="1">
            <a:spLocks/>
          </p:cNvSpPr>
          <p:nvPr/>
        </p:nvSpPr>
        <p:spPr bwMode="auto">
          <a:xfrm>
            <a:off x="4041510" y="5322609"/>
            <a:ext cx="1649515" cy="357494"/>
          </a:xfrm>
          <a:prstGeom prst="rect">
            <a:avLst/>
          </a:prstGeom>
          <a:noFill/>
          <a:ln>
            <a:noFill/>
          </a:ln>
          <a:effectLst/>
          <a:extLst/>
        </p:spPr>
        <p:txBody>
          <a:bodyPr vert="horz" wrap="square" lIns="119438" tIns="59719" rIns="119438" bIns="59719" numCol="1" rtlCol="0" anchor="t" anchorCtr="0" compatLnSpc="1">
            <a:prstTxWarp prst="textNoShape">
              <a:avLst/>
            </a:prstTxWarp>
            <a:noAutofit/>
          </a:bodyPr>
          <a:lstStyle>
            <a:defPPr>
              <a:defRPr lang="en-US"/>
            </a:defPPr>
            <a:lvl1pPr marL="0" indent="0" algn="ctr">
              <a:lnSpc>
                <a:spcPts val="2200"/>
              </a:lnSpc>
              <a:buFont typeface="Arial" panose="020B0604020202020204" pitchFamily="34" charset="0"/>
              <a:buNone/>
              <a:defRPr sz="2400" kern="0">
                <a:latin typeface="Calibri" panose="020F0502020204030204" pitchFamily="34" charset="0"/>
                <a:cs typeface="Calibri" panose="020F0502020204030204" pitchFamily="34" charset="0"/>
              </a:defRPr>
            </a:lvl1pPr>
          </a:lstStyle>
          <a:p>
            <a:pPr>
              <a:lnSpc>
                <a:spcPct val="90000"/>
              </a:lnSpc>
              <a:spcBef>
                <a:spcPct val="0"/>
              </a:spcBef>
              <a:buClr>
                <a:srgbClr val="E45785"/>
              </a:buClr>
              <a:buSzPct val="80000"/>
            </a:pPr>
            <a:r>
              <a:rPr lang="en-US" kern="1200" spc="-100" dirty="0">
                <a:ln w="3175">
                  <a:noFill/>
                </a:ln>
                <a:latin typeface="Segoe UI Light" panose="020B0502040204020203" pitchFamily="34" charset="0"/>
                <a:cs typeface="Segoe UI Light" panose="020B0502040204020203" pitchFamily="34" charset="0"/>
              </a:rPr>
              <a:t>Cloud Diversity</a:t>
            </a:r>
          </a:p>
          <a:p>
            <a:pPr marL="174280" indent="-174280">
              <a:lnSpc>
                <a:spcPct val="90000"/>
              </a:lnSpc>
              <a:buClr>
                <a:srgbClr val="E45785"/>
              </a:buClr>
              <a:buSzPct val="800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p:txBody>
      </p:sp>
      <p:sp>
        <p:nvSpPr>
          <p:cNvPr id="80" name="Content Placeholder 5"/>
          <p:cNvSpPr txBox="1">
            <a:spLocks/>
          </p:cNvSpPr>
          <p:nvPr/>
        </p:nvSpPr>
        <p:spPr bwMode="auto">
          <a:xfrm>
            <a:off x="6560896" y="5320167"/>
            <a:ext cx="1792697" cy="357494"/>
          </a:xfrm>
          <a:prstGeom prst="rect">
            <a:avLst/>
          </a:prstGeom>
          <a:noFill/>
          <a:ln>
            <a:noFill/>
          </a:ln>
          <a:effectLst/>
          <a:extLst/>
        </p:spPr>
        <p:txBody>
          <a:bodyPr vert="horz" wrap="square" lIns="119438" tIns="59719" rIns="119438" bIns="59719" numCol="1" rtlCol="0" anchor="t" anchorCtr="0" compatLnSpc="1">
            <a:prstTxWarp prst="textNoShape">
              <a:avLst/>
            </a:prstTxWarp>
            <a:noAutofit/>
          </a:bodyPr>
          <a:lstStyle>
            <a:defPPr>
              <a:defRPr lang="en-US"/>
            </a:defPPr>
            <a:lvl1pPr marL="0" indent="0" algn="ctr">
              <a:lnSpc>
                <a:spcPts val="2200"/>
              </a:lnSpc>
              <a:buFont typeface="Arial" panose="020B0604020202020204" pitchFamily="34" charset="0"/>
              <a:buNone/>
              <a:defRPr sz="2400" kern="0">
                <a:latin typeface="Calibri" panose="020F0502020204030204" pitchFamily="34" charset="0"/>
                <a:cs typeface="Calibri" panose="020F0502020204030204" pitchFamily="34" charset="0"/>
              </a:defRPr>
            </a:lvl1pPr>
          </a:lstStyle>
          <a:p>
            <a:pPr>
              <a:lnSpc>
                <a:spcPct val="90000"/>
              </a:lnSpc>
              <a:spcBef>
                <a:spcPct val="0"/>
              </a:spcBef>
              <a:buClr>
                <a:srgbClr val="E45785"/>
              </a:buClr>
              <a:buSzPct val="80000"/>
            </a:pPr>
            <a:r>
              <a:rPr lang="en-US" kern="1200" spc="-100" dirty="0">
                <a:ln w="3175">
                  <a:noFill/>
                </a:ln>
                <a:latin typeface="Segoe UI Light" panose="020B0502040204020203" pitchFamily="34" charset="0"/>
                <a:cs typeface="Segoe UI Light" panose="020B0502040204020203" pitchFamily="34" charset="0"/>
              </a:rPr>
              <a:t>DevOps Ready</a:t>
            </a:r>
            <a:endParaRPr lang="en-US" sz="2000" dirty="0">
              <a:latin typeface="Segoe UI Light" panose="020B0502040204020203" pitchFamily="34" charset="0"/>
              <a:cs typeface="Segoe UI Light" panose="020B0502040204020203" pitchFamily="34" charset="0"/>
            </a:endParaRPr>
          </a:p>
        </p:txBody>
      </p:sp>
      <p:sp>
        <p:nvSpPr>
          <p:cNvPr id="81" name="Content Placeholder 5"/>
          <p:cNvSpPr txBox="1">
            <a:spLocks/>
          </p:cNvSpPr>
          <p:nvPr/>
        </p:nvSpPr>
        <p:spPr bwMode="auto">
          <a:xfrm>
            <a:off x="8784052" y="5333776"/>
            <a:ext cx="2526888" cy="357494"/>
          </a:xfrm>
          <a:prstGeom prst="rect">
            <a:avLst/>
          </a:prstGeom>
          <a:noFill/>
          <a:ln>
            <a:noFill/>
          </a:ln>
          <a:effectLst/>
          <a:extLst/>
        </p:spPr>
        <p:txBody>
          <a:bodyPr vert="horz" wrap="square" lIns="119438" tIns="59719" rIns="119438" bIns="59719" numCol="1" rtlCol="0" anchor="t" anchorCtr="0" compatLnSpc="1">
            <a:prstTxWarp prst="textNoShape">
              <a:avLst/>
            </a:prstTxWarp>
            <a:noAutofit/>
          </a:bodyPr>
          <a:lstStyle>
            <a:defPPr>
              <a:defRPr lang="en-US"/>
            </a:defPPr>
            <a:lvl1pPr marL="0" indent="0" algn="ctr">
              <a:lnSpc>
                <a:spcPts val="2200"/>
              </a:lnSpc>
              <a:buFont typeface="Arial" panose="020B0604020202020204" pitchFamily="34" charset="0"/>
              <a:buNone/>
              <a:defRPr sz="2400" kern="0">
                <a:latin typeface="Calibri" panose="020F0502020204030204" pitchFamily="34" charset="0"/>
                <a:cs typeface="Calibri" panose="020F0502020204030204" pitchFamily="34" charset="0"/>
              </a:defRPr>
            </a:lvl1pPr>
          </a:lstStyle>
          <a:p>
            <a:pPr>
              <a:lnSpc>
                <a:spcPct val="90000"/>
              </a:lnSpc>
              <a:spcBef>
                <a:spcPct val="0"/>
              </a:spcBef>
              <a:buClr>
                <a:srgbClr val="E45785"/>
              </a:buClr>
              <a:buSzPct val="80000"/>
            </a:pPr>
            <a:r>
              <a:rPr lang="en-US" kern="1200" spc="-100" dirty="0">
                <a:ln w="3175">
                  <a:noFill/>
                </a:ln>
                <a:latin typeface="Segoe UI Light" panose="020B0502040204020203" pitchFamily="34" charset="0"/>
                <a:cs typeface="Segoe UI Light" panose="020B0502040204020203" pitchFamily="34" charset="0"/>
              </a:rPr>
              <a:t>Adaptive and Automatic</a:t>
            </a:r>
          </a:p>
          <a:p>
            <a:pPr marL="174280" indent="-174280">
              <a:lnSpc>
                <a:spcPct val="90000"/>
              </a:lnSpc>
              <a:buClr>
                <a:srgbClr val="E45785"/>
              </a:buClr>
              <a:buSzPct val="80000"/>
              <a:buFont typeface="Arial" panose="020B0604020202020204" pitchFamily="34" charset="0"/>
              <a:buChar char="•"/>
            </a:pPr>
            <a:endParaRPr lang="en-US" sz="2000" dirty="0">
              <a:latin typeface="Segoe UI Light" panose="020B0502040204020203" pitchFamily="34" charset="0"/>
              <a:cs typeface="Segoe UI Light" panose="020B0502040204020203" pitchFamily="34" charset="0"/>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6940" y="3457275"/>
            <a:ext cx="1739572" cy="1739572"/>
          </a:xfrm>
          <a:prstGeom prst="rect">
            <a:avLst/>
          </a:prstGeom>
        </p:spPr>
      </p:pic>
      <p:sp>
        <p:nvSpPr>
          <p:cNvPr id="3" name="Footer Placeholder 2" hidden="1"/>
          <p:cNvSpPr>
            <a:spLocks noGrp="1"/>
          </p:cNvSpPr>
          <p:nvPr>
            <p:ph type="ftr" sz="quarter" idx="11"/>
          </p:nvPr>
        </p:nvSpPr>
        <p:spPr/>
        <p:txBody>
          <a:bodyPr/>
          <a:lstStyle/>
          <a:p>
            <a:r>
              <a:rPr lang="en-US" smtClean="0">
                <a:latin typeface="Segoe UI Light" panose="020B0502040204020203" pitchFamily="34" charset="0"/>
                <a:cs typeface="Segoe UI Light" panose="020B0502040204020203" pitchFamily="34" charset="0"/>
              </a:rPr>
              <a:t> [Restricted] for designated teams ​</a:t>
            </a:r>
            <a:endParaRPr lang="en-US">
              <a:latin typeface="Segoe UI Light" panose="020B0502040204020203" pitchFamily="34" charset="0"/>
              <a:cs typeface="Segoe UI Light" panose="020B0502040204020203" pitchFamily="34" charset="0"/>
            </a:endParaRPr>
          </a:p>
        </p:txBody>
      </p:sp>
      <p:sp>
        <p:nvSpPr>
          <p:cNvPr id="5" name="Date Placeholder 4" hidden="1"/>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3719487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P spid="81"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8" name="Picture 14" descr="https://cdn.ttgtmedia.com/rms/onlineImages/cloudcomputingtools-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100"/>
            <a:ext cx="12192000" cy="58888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25957" y="-138896"/>
            <a:ext cx="12188787" cy="1107996"/>
          </a:xfrm>
          <a:prstGeom prst="rect">
            <a:avLst/>
          </a:prstGeom>
          <a:noFill/>
        </p:spPr>
        <p:txBody>
          <a:bodyPr wrap="square" rtlCol="0">
            <a:spAutoFit/>
          </a:bodyPr>
          <a:lstStyle/>
          <a:p>
            <a:r>
              <a:rPr lang="en-GB" sz="6600" dirty="0" smtClean="0">
                <a:solidFill>
                  <a:srgbClr val="FA82B0"/>
                </a:solidFill>
                <a:latin typeface="Verdana" panose="020B0604030504040204" pitchFamily="34" charset="0"/>
                <a:ea typeface="Verdana" panose="020B0604030504040204" pitchFamily="34" charset="0"/>
              </a:rPr>
              <a:t>Cloud Security tooling</a:t>
            </a:r>
            <a:endParaRPr lang="en-GB" sz="6600" dirty="0">
              <a:solidFill>
                <a:srgbClr val="FA82B0"/>
              </a:solidFill>
              <a:latin typeface="Verdana" panose="020B0604030504040204" pitchFamily="34" charset="0"/>
              <a:ea typeface="Verdana" panose="020B0604030504040204" pitchFamily="34" charset="0"/>
            </a:endParaRPr>
          </a:p>
        </p:txBody>
      </p:sp>
      <p:pic>
        <p:nvPicPr>
          <p:cNvPr id="1028" name="Picture 4" descr="pho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086" y="6056230"/>
            <a:ext cx="1053296" cy="8144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1235" y="6068891"/>
            <a:ext cx="1030765" cy="7891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o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8420" y="2318688"/>
            <a:ext cx="1030765" cy="7891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curity Analytics Are at the Core of Next-Generation Security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1727" y="3111568"/>
            <a:ext cx="4020273" cy="29488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ohn Leon, Author at Cloud Found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3" y="4254244"/>
            <a:ext cx="3897455" cy="26037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loudGuard Dome9 (@Dome9) | Twit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5309" y="1866007"/>
            <a:ext cx="1605964" cy="128368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Qualys | Crunchbas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5957" y="3427737"/>
            <a:ext cx="832824" cy="809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stretch>
            <a:fillRect/>
          </a:stretch>
        </p:blipFill>
        <p:spPr>
          <a:xfrm>
            <a:off x="0" y="3028085"/>
            <a:ext cx="1059572" cy="1235060"/>
          </a:xfrm>
          <a:prstGeom prst="rect">
            <a:avLst/>
          </a:prstGeom>
        </p:spPr>
      </p:pic>
      <p:pic>
        <p:nvPicPr>
          <p:cNvPr id="4" name="Picture 3"/>
          <p:cNvPicPr>
            <a:picLocks noChangeAspect="1"/>
          </p:cNvPicPr>
          <p:nvPr/>
        </p:nvPicPr>
        <p:blipFill>
          <a:blip r:embed="rId12"/>
          <a:stretch>
            <a:fillRect/>
          </a:stretch>
        </p:blipFill>
        <p:spPr>
          <a:xfrm>
            <a:off x="2148625" y="3427737"/>
            <a:ext cx="771525" cy="809625"/>
          </a:xfrm>
          <a:prstGeom prst="rect">
            <a:avLst/>
          </a:prstGeom>
        </p:spPr>
      </p:pic>
      <p:pic>
        <p:nvPicPr>
          <p:cNvPr id="6" name="Picture 5"/>
          <p:cNvPicPr>
            <a:picLocks noChangeAspect="1"/>
          </p:cNvPicPr>
          <p:nvPr/>
        </p:nvPicPr>
        <p:blipFill>
          <a:blip r:embed="rId13"/>
          <a:stretch>
            <a:fillRect/>
          </a:stretch>
        </p:blipFill>
        <p:spPr>
          <a:xfrm>
            <a:off x="10320467" y="6068891"/>
            <a:ext cx="905445" cy="809625"/>
          </a:xfrm>
          <a:prstGeom prst="rect">
            <a:avLst/>
          </a:prstGeom>
        </p:spPr>
      </p:pic>
      <p:pic>
        <p:nvPicPr>
          <p:cNvPr id="7" name="Picture 6"/>
          <p:cNvPicPr>
            <a:picLocks noChangeAspect="1"/>
          </p:cNvPicPr>
          <p:nvPr/>
        </p:nvPicPr>
        <p:blipFill>
          <a:blip r:embed="rId14"/>
          <a:stretch>
            <a:fillRect/>
          </a:stretch>
        </p:blipFill>
        <p:spPr>
          <a:xfrm>
            <a:off x="11705438" y="2682942"/>
            <a:ext cx="447675" cy="476250"/>
          </a:xfrm>
          <a:prstGeom prst="rect">
            <a:avLst/>
          </a:prstGeom>
        </p:spPr>
      </p:pic>
      <p:pic>
        <p:nvPicPr>
          <p:cNvPr id="10" name="Picture 9"/>
          <p:cNvPicPr>
            <a:picLocks noChangeAspect="1"/>
          </p:cNvPicPr>
          <p:nvPr/>
        </p:nvPicPr>
        <p:blipFill>
          <a:blip r:embed="rId15"/>
          <a:stretch>
            <a:fillRect/>
          </a:stretch>
        </p:blipFill>
        <p:spPr>
          <a:xfrm>
            <a:off x="10548987" y="2694134"/>
            <a:ext cx="1110697" cy="495300"/>
          </a:xfrm>
          <a:prstGeom prst="rect">
            <a:avLst/>
          </a:prstGeom>
        </p:spPr>
      </p:pic>
      <p:pic>
        <p:nvPicPr>
          <p:cNvPr id="11" name="Picture 10"/>
          <p:cNvPicPr>
            <a:picLocks noChangeAspect="1"/>
          </p:cNvPicPr>
          <p:nvPr/>
        </p:nvPicPr>
        <p:blipFill>
          <a:blip r:embed="rId16"/>
          <a:stretch>
            <a:fillRect/>
          </a:stretch>
        </p:blipFill>
        <p:spPr>
          <a:xfrm>
            <a:off x="11401425" y="1987075"/>
            <a:ext cx="790575" cy="752475"/>
          </a:xfrm>
          <a:prstGeom prst="rect">
            <a:avLst/>
          </a:prstGeom>
        </p:spPr>
      </p:pic>
      <p:pic>
        <p:nvPicPr>
          <p:cNvPr id="12" name="Picture 11"/>
          <p:cNvPicPr>
            <a:picLocks noChangeAspect="1"/>
          </p:cNvPicPr>
          <p:nvPr/>
        </p:nvPicPr>
        <p:blipFill>
          <a:blip r:embed="rId17"/>
          <a:stretch>
            <a:fillRect/>
          </a:stretch>
        </p:blipFill>
        <p:spPr>
          <a:xfrm>
            <a:off x="8918345" y="2420454"/>
            <a:ext cx="600075" cy="695325"/>
          </a:xfrm>
          <a:prstGeom prst="rect">
            <a:avLst/>
          </a:prstGeom>
        </p:spPr>
      </p:pic>
      <p:pic>
        <p:nvPicPr>
          <p:cNvPr id="13" name="Picture 12"/>
          <p:cNvPicPr>
            <a:picLocks noChangeAspect="1"/>
          </p:cNvPicPr>
          <p:nvPr/>
        </p:nvPicPr>
        <p:blipFill>
          <a:blip r:embed="rId18"/>
          <a:stretch>
            <a:fillRect/>
          </a:stretch>
        </p:blipFill>
        <p:spPr>
          <a:xfrm>
            <a:off x="3138668" y="3511293"/>
            <a:ext cx="762000" cy="742950"/>
          </a:xfrm>
          <a:prstGeom prst="rect">
            <a:avLst/>
          </a:prstGeom>
        </p:spPr>
      </p:pic>
      <p:pic>
        <p:nvPicPr>
          <p:cNvPr id="14" name="Picture 13"/>
          <p:cNvPicPr>
            <a:picLocks noChangeAspect="1"/>
          </p:cNvPicPr>
          <p:nvPr/>
        </p:nvPicPr>
        <p:blipFill>
          <a:blip r:embed="rId19"/>
          <a:stretch>
            <a:fillRect/>
          </a:stretch>
        </p:blipFill>
        <p:spPr>
          <a:xfrm>
            <a:off x="10569107" y="2128592"/>
            <a:ext cx="866775" cy="571500"/>
          </a:xfrm>
          <a:prstGeom prst="rect">
            <a:avLst/>
          </a:prstGeom>
        </p:spPr>
      </p:pic>
      <p:pic>
        <p:nvPicPr>
          <p:cNvPr id="15" name="Picture 14"/>
          <p:cNvPicPr>
            <a:picLocks noChangeAspect="1"/>
          </p:cNvPicPr>
          <p:nvPr/>
        </p:nvPicPr>
        <p:blipFill>
          <a:blip r:embed="rId20"/>
          <a:stretch>
            <a:fillRect/>
          </a:stretch>
        </p:blipFill>
        <p:spPr>
          <a:xfrm>
            <a:off x="9518419" y="1660215"/>
            <a:ext cx="1030567" cy="654254"/>
          </a:xfrm>
          <a:prstGeom prst="rect">
            <a:avLst/>
          </a:prstGeom>
        </p:spPr>
      </p:pic>
      <p:pic>
        <p:nvPicPr>
          <p:cNvPr id="9" name="Picture 8"/>
          <p:cNvPicPr>
            <a:picLocks noChangeAspect="1"/>
          </p:cNvPicPr>
          <p:nvPr/>
        </p:nvPicPr>
        <p:blipFill>
          <a:blip r:embed="rId21"/>
          <a:stretch>
            <a:fillRect/>
          </a:stretch>
        </p:blipFill>
        <p:spPr>
          <a:xfrm>
            <a:off x="9183035" y="6068890"/>
            <a:ext cx="1172476" cy="381000"/>
          </a:xfrm>
          <a:prstGeom prst="rect">
            <a:avLst/>
          </a:prstGeom>
        </p:spPr>
      </p:pic>
      <p:pic>
        <p:nvPicPr>
          <p:cNvPr id="17" name="Picture 16"/>
          <p:cNvPicPr>
            <a:picLocks noChangeAspect="1"/>
          </p:cNvPicPr>
          <p:nvPr/>
        </p:nvPicPr>
        <p:blipFill>
          <a:blip r:embed="rId22"/>
          <a:stretch>
            <a:fillRect/>
          </a:stretch>
        </p:blipFill>
        <p:spPr>
          <a:xfrm>
            <a:off x="10548987" y="1546297"/>
            <a:ext cx="1643014" cy="593839"/>
          </a:xfrm>
          <a:prstGeom prst="rect">
            <a:avLst/>
          </a:prstGeom>
        </p:spPr>
      </p:pic>
    </p:spTree>
    <p:extLst>
      <p:ext uri="{BB962C8B-B14F-4D97-AF65-F5344CB8AC3E}">
        <p14:creationId xmlns:p14="http://schemas.microsoft.com/office/powerpoint/2010/main" val="249348129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hidden="1"/>
          <p:cNvSpPr>
            <a:spLocks noGrp="1"/>
          </p:cNvSpPr>
          <p:nvPr>
            <p:ph type="ftr" sz="quarter" idx="10"/>
          </p:nvPr>
        </p:nvSpPr>
        <p:spPr/>
        <p:txBody>
          <a:bodyPr/>
          <a:lstStyle/>
          <a:p>
            <a:r>
              <a:rPr lang="en-US" smtClean="0"/>
              <a:t> [Internal Use] for Check Point employees​</a:t>
            </a:r>
            <a:endParaRPr lang="en-US" dirty="0"/>
          </a:p>
        </p:txBody>
      </p:sp>
      <p:sp>
        <p:nvSpPr>
          <p:cNvPr id="3" name="Date Placeholder 2" hidden="1"/>
          <p:cNvSpPr>
            <a:spLocks noGrp="1"/>
          </p:cNvSpPr>
          <p:nvPr>
            <p:ph type="dt" sz="half" idx="11"/>
          </p:nvPr>
        </p:nvSpPr>
        <p:spPr/>
        <p:txBody>
          <a:bodyPr/>
          <a:lstStyle/>
          <a:p>
            <a:endParaRPr lang="en-US"/>
          </a:p>
        </p:txBody>
      </p:sp>
      <p:sp>
        <p:nvSpPr>
          <p:cNvPr id="5" name="TextBox 4"/>
          <p:cNvSpPr txBox="1"/>
          <p:nvPr/>
        </p:nvSpPr>
        <p:spPr>
          <a:xfrm>
            <a:off x="686764" y="1236396"/>
            <a:ext cx="7921907" cy="64633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400" b="1" dirty="0" smtClean="0">
                <a:solidFill>
                  <a:schemeClr val="accent1">
                    <a:lumMod val="75000"/>
                  </a:schemeClr>
                </a:solidFill>
                <a:cs typeface="Aharoni" panose="02010803020104030203"/>
              </a:rPr>
              <a:t>Accessibility to cloud platform </a:t>
            </a:r>
          </a:p>
          <a:p>
            <a:pPr>
              <a:lnSpc>
                <a:spcPct val="150000"/>
              </a:lnSpc>
            </a:pPr>
            <a:r>
              <a:rPr lang="en-GB" sz="2400" b="1" dirty="0">
                <a:solidFill>
                  <a:schemeClr val="accent1">
                    <a:lumMod val="75000"/>
                  </a:schemeClr>
                </a:solidFill>
                <a:cs typeface="Aharoni" panose="02010803020104030203"/>
              </a:rPr>
              <a:t> </a:t>
            </a:r>
            <a:r>
              <a:rPr lang="en-GB" sz="2400" b="1" dirty="0" smtClean="0">
                <a:solidFill>
                  <a:schemeClr val="accent1">
                    <a:lumMod val="75000"/>
                  </a:schemeClr>
                </a:solidFill>
                <a:cs typeface="Aharoni" panose="02010803020104030203"/>
              </a:rPr>
              <a:t>                 - Log from anywhere via web browser </a:t>
            </a:r>
          </a:p>
          <a:p>
            <a:pPr>
              <a:lnSpc>
                <a:spcPct val="150000"/>
              </a:lnSpc>
            </a:pPr>
            <a:r>
              <a:rPr lang="en-GB" sz="2400" b="1" dirty="0">
                <a:solidFill>
                  <a:schemeClr val="accent1">
                    <a:lumMod val="75000"/>
                  </a:schemeClr>
                </a:solidFill>
                <a:cs typeface="Aharoni" panose="02010803020104030203"/>
              </a:rPr>
              <a:t> </a:t>
            </a:r>
            <a:r>
              <a:rPr lang="en-GB" sz="2400" b="1" dirty="0" smtClean="0">
                <a:solidFill>
                  <a:schemeClr val="accent1">
                    <a:lumMod val="75000"/>
                  </a:schemeClr>
                </a:solidFill>
                <a:cs typeface="Aharoni" panose="02010803020104030203"/>
              </a:rPr>
              <a:t>                  - Multi </a:t>
            </a:r>
            <a:r>
              <a:rPr lang="en-GB" sz="2400" b="1" dirty="0">
                <a:solidFill>
                  <a:schemeClr val="accent1">
                    <a:lumMod val="75000"/>
                  </a:schemeClr>
                </a:solidFill>
                <a:cs typeface="Aharoni" panose="02010803020104030203"/>
              </a:rPr>
              <a:t>user </a:t>
            </a:r>
            <a:r>
              <a:rPr lang="en-GB" sz="2400" b="1" dirty="0" smtClean="0">
                <a:solidFill>
                  <a:schemeClr val="accent1">
                    <a:lumMod val="75000"/>
                  </a:schemeClr>
                </a:solidFill>
                <a:cs typeface="Aharoni" panose="02010803020104030203"/>
              </a:rPr>
              <a:t>access</a:t>
            </a:r>
          </a:p>
          <a:p>
            <a:pPr>
              <a:lnSpc>
                <a:spcPct val="150000"/>
              </a:lnSpc>
            </a:pPr>
            <a:r>
              <a:rPr lang="en-GB" sz="2400" b="1" dirty="0">
                <a:solidFill>
                  <a:schemeClr val="accent1">
                    <a:lumMod val="75000"/>
                  </a:schemeClr>
                </a:solidFill>
                <a:cs typeface="Aharoni" panose="02010803020104030203"/>
              </a:rPr>
              <a:t> </a:t>
            </a:r>
            <a:r>
              <a:rPr lang="en-GB" sz="2400" b="1" dirty="0" smtClean="0">
                <a:solidFill>
                  <a:schemeClr val="accent1">
                    <a:lumMod val="75000"/>
                  </a:schemeClr>
                </a:solidFill>
                <a:cs typeface="Aharoni" panose="02010803020104030203"/>
              </a:rPr>
              <a:t>                  - lack of </a:t>
            </a:r>
            <a:r>
              <a:rPr lang="en-GB" sz="2400" b="1" dirty="0">
                <a:solidFill>
                  <a:schemeClr val="accent1">
                    <a:lumMod val="75000"/>
                  </a:schemeClr>
                </a:solidFill>
                <a:cs typeface="Aharoni" panose="02010803020104030203"/>
              </a:rPr>
              <a:t>I</a:t>
            </a:r>
            <a:r>
              <a:rPr lang="en-GB" sz="2400" b="1" dirty="0" smtClean="0">
                <a:solidFill>
                  <a:schemeClr val="accent1">
                    <a:lumMod val="75000"/>
                  </a:schemeClr>
                </a:solidFill>
                <a:cs typeface="Aharoni" panose="02010803020104030203"/>
              </a:rPr>
              <a:t>dentity </a:t>
            </a:r>
            <a:r>
              <a:rPr lang="en-GB" sz="2400" b="1" dirty="0">
                <a:solidFill>
                  <a:schemeClr val="accent1">
                    <a:lumMod val="75000"/>
                  </a:schemeClr>
                </a:solidFill>
                <a:cs typeface="Aharoni" panose="02010803020104030203"/>
              </a:rPr>
              <a:t>A</a:t>
            </a:r>
            <a:r>
              <a:rPr lang="en-GB" sz="2400" b="1" dirty="0" smtClean="0">
                <a:solidFill>
                  <a:schemeClr val="accent1">
                    <a:lumMod val="75000"/>
                  </a:schemeClr>
                </a:solidFill>
                <a:cs typeface="Aharoni" panose="02010803020104030203"/>
              </a:rPr>
              <a:t>ccess Management</a:t>
            </a:r>
          </a:p>
          <a:p>
            <a:pPr>
              <a:lnSpc>
                <a:spcPct val="150000"/>
              </a:lnSpc>
            </a:pPr>
            <a:r>
              <a:rPr lang="en-GB" sz="2400" b="1" dirty="0">
                <a:solidFill>
                  <a:schemeClr val="accent1">
                    <a:lumMod val="75000"/>
                  </a:schemeClr>
                </a:solidFill>
                <a:cs typeface="Aharoni" panose="02010803020104030203"/>
              </a:rPr>
              <a:t> </a:t>
            </a:r>
            <a:r>
              <a:rPr lang="en-GB" sz="2400" b="1" dirty="0" smtClean="0">
                <a:solidFill>
                  <a:schemeClr val="accent1">
                    <a:lumMod val="75000"/>
                  </a:schemeClr>
                </a:solidFill>
                <a:cs typeface="Aharoni" panose="02010803020104030203"/>
              </a:rPr>
              <a:t>                  - Root account credentials access</a:t>
            </a:r>
          </a:p>
          <a:p>
            <a:pPr marL="342900" indent="-342900">
              <a:lnSpc>
                <a:spcPct val="150000"/>
              </a:lnSpc>
              <a:buFont typeface="Arial" panose="020B0604020202020204" pitchFamily="34" charset="0"/>
              <a:buChar char="•"/>
            </a:pPr>
            <a:r>
              <a:rPr lang="en-GB" sz="2400" b="1" dirty="0">
                <a:solidFill>
                  <a:schemeClr val="accent1">
                    <a:lumMod val="75000"/>
                  </a:schemeClr>
                </a:solidFill>
                <a:cs typeface="Aharoni" panose="02010803020104030203"/>
              </a:rPr>
              <a:t>Misconfiguration</a:t>
            </a:r>
          </a:p>
          <a:p>
            <a:pPr marL="342900" indent="-342900">
              <a:lnSpc>
                <a:spcPct val="150000"/>
              </a:lnSpc>
              <a:buFont typeface="Arial" panose="020B0604020202020204" pitchFamily="34" charset="0"/>
              <a:buChar char="•"/>
            </a:pPr>
            <a:r>
              <a:rPr lang="en-GB" sz="2400" b="1" dirty="0" smtClean="0">
                <a:solidFill>
                  <a:schemeClr val="accent1">
                    <a:lumMod val="75000"/>
                  </a:schemeClr>
                </a:solidFill>
                <a:cs typeface="Aharoni" panose="02010803020104030203"/>
              </a:rPr>
              <a:t>Unencrypted storage / DBs</a:t>
            </a:r>
          </a:p>
          <a:p>
            <a:pPr marL="285750" indent="-285750">
              <a:lnSpc>
                <a:spcPct val="150000"/>
              </a:lnSpc>
              <a:buFont typeface="Arial" panose="020B0604020202020204" pitchFamily="34" charset="0"/>
              <a:buChar char="•"/>
            </a:pPr>
            <a:r>
              <a:rPr lang="en-GB" sz="2400" b="1" dirty="0" smtClean="0">
                <a:solidFill>
                  <a:schemeClr val="accent1">
                    <a:lumMod val="75000"/>
                  </a:schemeClr>
                </a:solidFill>
                <a:cs typeface="Aharoni" panose="02010803020104030203"/>
              </a:rPr>
              <a:t>Visibility – Lack of Asset management</a:t>
            </a:r>
          </a:p>
          <a:p>
            <a:pPr marL="285750" indent="-285750">
              <a:lnSpc>
                <a:spcPct val="150000"/>
              </a:lnSpc>
              <a:buFont typeface="Arial" panose="020B0604020202020204" pitchFamily="34" charset="0"/>
              <a:buChar char="•"/>
            </a:pPr>
            <a:r>
              <a:rPr lang="en-GB" sz="2400" b="1" dirty="0" smtClean="0">
                <a:solidFill>
                  <a:schemeClr val="accent1">
                    <a:lumMod val="75000"/>
                  </a:schemeClr>
                </a:solidFill>
                <a:cs typeface="Aharoni" panose="02010803020104030203"/>
              </a:rPr>
              <a:t>Insecure interfaces and APIs</a:t>
            </a:r>
          </a:p>
          <a:p>
            <a:pPr marL="285750" indent="-285750">
              <a:lnSpc>
                <a:spcPct val="150000"/>
              </a:lnSpc>
              <a:buFont typeface="Arial" panose="020B0604020202020204" pitchFamily="34" charset="0"/>
              <a:buChar char="•"/>
            </a:pPr>
            <a:r>
              <a:rPr lang="en-GB" sz="2400" b="1" dirty="0" smtClean="0">
                <a:solidFill>
                  <a:schemeClr val="accent1">
                    <a:lumMod val="75000"/>
                  </a:schemeClr>
                </a:solidFill>
                <a:cs typeface="Aharoni" panose="02010803020104030203"/>
              </a:rPr>
              <a:t>Security compliance</a:t>
            </a:r>
          </a:p>
          <a:p>
            <a:pPr>
              <a:lnSpc>
                <a:spcPct val="150000"/>
              </a:lnSpc>
            </a:pPr>
            <a:endParaRPr lang="en-GB" sz="2400" b="1" dirty="0" smtClean="0">
              <a:solidFill>
                <a:schemeClr val="accent1">
                  <a:lumMod val="75000"/>
                </a:schemeClr>
              </a:solidFill>
              <a:cs typeface="Aharoni" panose="02010803020104030203"/>
            </a:endParaRPr>
          </a:p>
          <a:p>
            <a:pPr marL="285750" indent="-285750">
              <a:buFont typeface="Arial" panose="020B0604020202020204" pitchFamily="34" charset="0"/>
              <a:buChar char="•"/>
            </a:pPr>
            <a:endParaRPr lang="en-GB" dirty="0"/>
          </a:p>
        </p:txBody>
      </p:sp>
      <p:sp>
        <p:nvSpPr>
          <p:cNvPr id="8" name="TextBox 7"/>
          <p:cNvSpPr txBox="1"/>
          <p:nvPr/>
        </p:nvSpPr>
        <p:spPr>
          <a:xfrm>
            <a:off x="838200" y="477298"/>
            <a:ext cx="7770471" cy="707886"/>
          </a:xfrm>
          <a:prstGeom prst="rect">
            <a:avLst/>
          </a:prstGeom>
          <a:noFill/>
        </p:spPr>
        <p:txBody>
          <a:bodyPr wrap="square" rtlCol="0">
            <a:spAutoFit/>
          </a:bodyPr>
          <a:lstStyle/>
          <a:p>
            <a:r>
              <a:rPr lang="en-GB" sz="4000" dirty="0" smtClean="0">
                <a:solidFill>
                  <a:srgbClr val="FA82B0"/>
                </a:solidFill>
              </a:rPr>
              <a:t>Are cloud services easier to hack ?</a:t>
            </a:r>
            <a:endParaRPr lang="en-GB" sz="4000" dirty="0">
              <a:solidFill>
                <a:srgbClr val="FA82B0"/>
              </a:solidFill>
            </a:endParaRPr>
          </a:p>
        </p:txBody>
      </p:sp>
      <p:pic>
        <p:nvPicPr>
          <p:cNvPr id="6" name="Picture 5"/>
          <p:cNvPicPr>
            <a:picLocks noChangeAspect="1"/>
          </p:cNvPicPr>
          <p:nvPr/>
        </p:nvPicPr>
        <p:blipFill>
          <a:blip r:embed="rId3"/>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112343625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noGrp="1"/>
          </p:cNvSpPr>
          <p:nvPr>
            <p:ph type="title"/>
          </p:nvPr>
        </p:nvSpPr>
        <p:spPr>
          <a:xfrm>
            <a:off x="838200" y="787841"/>
            <a:ext cx="10515600" cy="480131"/>
          </a:xfrm>
          <a:prstGeom prst="rect">
            <a:avLst/>
          </a:prstGeom>
          <a:noFill/>
        </p:spPr>
        <p:txBody>
          <a:bodyPr wrap="square" rtlCol="0">
            <a:spAutoFit/>
          </a:bodyPr>
          <a:lstStyle/>
          <a:p>
            <a:pPr algn="ctr"/>
            <a:r>
              <a:rPr lang="en-GB" sz="2800" b="1" dirty="0" smtClean="0">
                <a:solidFill>
                  <a:schemeClr val="accent1">
                    <a:lumMod val="75000"/>
                  </a:schemeClr>
                </a:solidFill>
              </a:rPr>
              <a:t>Key: How many points of entry, back doors are being opened ?</a:t>
            </a:r>
            <a:endParaRPr lang="en-GB" sz="2800" b="1" dirty="0">
              <a:solidFill>
                <a:schemeClr val="accent1">
                  <a:lumMod val="75000"/>
                </a:schemeClr>
              </a:solidFill>
            </a:endParaRPr>
          </a:p>
        </p:txBody>
      </p:sp>
      <p:pic>
        <p:nvPicPr>
          <p:cNvPr id="7" name="Picture 6"/>
          <p:cNvPicPr>
            <a:picLocks noChangeAspect="1"/>
          </p:cNvPicPr>
          <p:nvPr/>
        </p:nvPicPr>
        <p:blipFill>
          <a:blip r:embed="rId3"/>
          <a:stretch>
            <a:fillRect/>
          </a:stretch>
        </p:blipFill>
        <p:spPr>
          <a:xfrm>
            <a:off x="2409704" y="1886744"/>
            <a:ext cx="7048500" cy="4229100"/>
          </a:xfrm>
          <a:prstGeom prst="rect">
            <a:avLst/>
          </a:prstGeom>
        </p:spPr>
      </p:pic>
      <p:pic>
        <p:nvPicPr>
          <p:cNvPr id="8" name="Picture 7"/>
          <p:cNvPicPr>
            <a:picLocks noChangeAspect="1"/>
          </p:cNvPicPr>
          <p:nvPr/>
        </p:nvPicPr>
        <p:blipFill>
          <a:blip r:embed="rId4"/>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9142676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2251" y="1689223"/>
            <a:ext cx="4981575" cy="3286125"/>
          </a:xfrm>
          <a:prstGeom prst="rect">
            <a:avLst/>
          </a:prstGeom>
        </p:spPr>
      </p:pic>
      <p:sp>
        <p:nvSpPr>
          <p:cNvPr id="5" name="TextBox 4"/>
          <p:cNvSpPr txBox="1"/>
          <p:nvPr/>
        </p:nvSpPr>
        <p:spPr>
          <a:xfrm>
            <a:off x="782515" y="252701"/>
            <a:ext cx="11632224" cy="1015663"/>
          </a:xfrm>
          <a:prstGeom prst="rect">
            <a:avLst/>
          </a:prstGeom>
          <a:noFill/>
        </p:spPr>
        <p:txBody>
          <a:bodyPr wrap="square" rtlCol="0">
            <a:spAutoFit/>
          </a:bodyPr>
          <a:lstStyle/>
          <a:p>
            <a:r>
              <a:rPr lang="en-GB" sz="6000" dirty="0" smtClean="0">
                <a:solidFill>
                  <a:srgbClr val="FA82B0"/>
                </a:solidFill>
              </a:rPr>
              <a:t>What’s in it ?</a:t>
            </a:r>
            <a:endParaRPr lang="en-GB" sz="6000" dirty="0">
              <a:solidFill>
                <a:srgbClr val="FA82B0"/>
              </a:solidFill>
            </a:endParaRPr>
          </a:p>
        </p:txBody>
      </p:sp>
      <p:sp>
        <p:nvSpPr>
          <p:cNvPr id="6" name="TextBox 5"/>
          <p:cNvSpPr txBox="1"/>
          <p:nvPr/>
        </p:nvSpPr>
        <p:spPr>
          <a:xfrm>
            <a:off x="5495192" y="1960685"/>
            <a:ext cx="6348045" cy="3139321"/>
          </a:xfrm>
          <a:prstGeom prst="rect">
            <a:avLst/>
          </a:prstGeom>
          <a:noFill/>
        </p:spPr>
        <p:txBody>
          <a:bodyPr wrap="square" rtlCol="0">
            <a:spAutoFit/>
          </a:bodyPr>
          <a:lstStyle/>
          <a:p>
            <a:pPr marL="285750" indent="-285750">
              <a:lnSpc>
                <a:spcPct val="150000"/>
              </a:lnSpc>
              <a:buFontTx/>
              <a:buChar char="-"/>
            </a:pPr>
            <a:r>
              <a:rPr lang="en-GB" sz="2400" b="1" dirty="0" smtClean="0"/>
              <a:t>Protect </a:t>
            </a:r>
            <a:r>
              <a:rPr lang="en-GB" sz="2400" b="1" dirty="0" smtClean="0">
                <a:solidFill>
                  <a:srgbClr val="FF0000"/>
                </a:solidFill>
              </a:rPr>
              <a:t>your data, </a:t>
            </a:r>
            <a:r>
              <a:rPr lang="en-GB" sz="2400" b="1" dirty="0" smtClean="0"/>
              <a:t>protect </a:t>
            </a:r>
            <a:r>
              <a:rPr lang="en-GB" sz="2400" b="1" dirty="0" smtClean="0">
                <a:solidFill>
                  <a:srgbClr val="FF0000"/>
                </a:solidFill>
              </a:rPr>
              <a:t>your assets</a:t>
            </a:r>
          </a:p>
          <a:p>
            <a:pPr marL="285750" indent="-285750">
              <a:lnSpc>
                <a:spcPct val="150000"/>
              </a:lnSpc>
              <a:buFontTx/>
              <a:buChar char="-"/>
            </a:pPr>
            <a:r>
              <a:rPr lang="en-GB" dirty="0" smtClean="0"/>
              <a:t>Infrastructure is shared – trend of using multi cloud platforms</a:t>
            </a:r>
          </a:p>
          <a:p>
            <a:pPr marL="285750" indent="-285750">
              <a:lnSpc>
                <a:spcPct val="150000"/>
              </a:lnSpc>
              <a:buFontTx/>
              <a:buChar char="-"/>
            </a:pPr>
            <a:r>
              <a:rPr lang="en-GB" dirty="0" smtClean="0"/>
              <a:t>Different service cloud model requires different Cloud security approach </a:t>
            </a:r>
          </a:p>
          <a:p>
            <a:pPr marL="285750" indent="-285750">
              <a:lnSpc>
                <a:spcPct val="150000"/>
              </a:lnSpc>
              <a:buFontTx/>
              <a:buChar char="-"/>
            </a:pPr>
            <a:r>
              <a:rPr lang="en-GB" dirty="0" smtClean="0"/>
              <a:t>Ever expanding cloud services in different environments</a:t>
            </a:r>
          </a:p>
          <a:p>
            <a:pPr marL="285750" indent="-285750">
              <a:lnSpc>
                <a:spcPct val="150000"/>
              </a:lnSpc>
              <a:buFontTx/>
              <a:buChar char="-"/>
            </a:pPr>
            <a:r>
              <a:rPr lang="en-GB" dirty="0" smtClean="0"/>
              <a:t>Freedom to manage cloud/cloud segments/different platforms</a:t>
            </a:r>
          </a:p>
          <a:p>
            <a:pPr marL="285750" indent="-285750">
              <a:lnSpc>
                <a:spcPct val="150000"/>
              </a:lnSpc>
              <a:buFontTx/>
              <a:buChar char="-"/>
            </a:pPr>
            <a:r>
              <a:rPr lang="en-GB" dirty="0" smtClean="0"/>
              <a:t>DevOps, BI, </a:t>
            </a:r>
            <a:r>
              <a:rPr lang="en-GB" dirty="0" err="1" smtClean="0"/>
              <a:t>IoT</a:t>
            </a:r>
            <a:r>
              <a:rPr lang="en-GB" dirty="0" smtClean="0"/>
              <a:t> solution hosting</a:t>
            </a:r>
            <a:endParaRPr lang="en-GB" dirty="0"/>
          </a:p>
        </p:txBody>
      </p:sp>
      <p:sp>
        <p:nvSpPr>
          <p:cNvPr id="7" name="TextBox 6"/>
          <p:cNvSpPr txBox="1"/>
          <p:nvPr/>
        </p:nvSpPr>
        <p:spPr>
          <a:xfrm>
            <a:off x="782515" y="5688623"/>
            <a:ext cx="844062" cy="369332"/>
          </a:xfrm>
          <a:prstGeom prst="rect">
            <a:avLst/>
          </a:prstGeom>
          <a:solidFill>
            <a:schemeClr val="accent1">
              <a:lumMod val="20000"/>
              <a:lumOff val="80000"/>
            </a:schemeClr>
          </a:solidFill>
        </p:spPr>
        <p:txBody>
          <a:bodyPr wrap="square" rtlCol="0">
            <a:spAutoFit/>
          </a:bodyPr>
          <a:lstStyle/>
          <a:p>
            <a:r>
              <a:rPr lang="en-GB" dirty="0" smtClean="0"/>
              <a:t>Agile</a:t>
            </a:r>
            <a:endParaRPr lang="en-GB" dirty="0"/>
          </a:p>
        </p:txBody>
      </p:sp>
      <p:sp>
        <p:nvSpPr>
          <p:cNvPr id="8" name="TextBox 7"/>
          <p:cNvSpPr txBox="1"/>
          <p:nvPr/>
        </p:nvSpPr>
        <p:spPr>
          <a:xfrm>
            <a:off x="2751599" y="5673492"/>
            <a:ext cx="870439" cy="369332"/>
          </a:xfrm>
          <a:prstGeom prst="rect">
            <a:avLst/>
          </a:prstGeom>
          <a:solidFill>
            <a:schemeClr val="accent1">
              <a:lumMod val="20000"/>
              <a:lumOff val="80000"/>
            </a:schemeClr>
          </a:solidFill>
        </p:spPr>
        <p:txBody>
          <a:bodyPr wrap="square" rtlCol="0">
            <a:spAutoFit/>
          </a:bodyPr>
          <a:lstStyle/>
          <a:p>
            <a:r>
              <a:rPr lang="en-GB" dirty="0" smtClean="0"/>
              <a:t>Elastic</a:t>
            </a:r>
            <a:endParaRPr lang="en-GB" dirty="0"/>
          </a:p>
        </p:txBody>
      </p:sp>
      <p:sp>
        <p:nvSpPr>
          <p:cNvPr id="9" name="TextBox 8"/>
          <p:cNvSpPr txBox="1"/>
          <p:nvPr/>
        </p:nvSpPr>
        <p:spPr>
          <a:xfrm>
            <a:off x="4823144" y="5688623"/>
            <a:ext cx="879231" cy="369332"/>
          </a:xfrm>
          <a:prstGeom prst="rect">
            <a:avLst/>
          </a:prstGeom>
          <a:solidFill>
            <a:schemeClr val="accent1">
              <a:lumMod val="20000"/>
              <a:lumOff val="80000"/>
            </a:schemeClr>
          </a:solidFill>
        </p:spPr>
        <p:txBody>
          <a:bodyPr wrap="square" rtlCol="0">
            <a:spAutoFit/>
          </a:bodyPr>
          <a:lstStyle/>
          <a:p>
            <a:r>
              <a:rPr lang="en-GB" dirty="0" smtClean="0"/>
              <a:t>Cheap</a:t>
            </a:r>
            <a:endParaRPr lang="en-GB" dirty="0"/>
          </a:p>
        </p:txBody>
      </p:sp>
      <p:sp>
        <p:nvSpPr>
          <p:cNvPr id="10" name="TextBox 9"/>
          <p:cNvSpPr txBox="1"/>
          <p:nvPr/>
        </p:nvSpPr>
        <p:spPr>
          <a:xfrm>
            <a:off x="9240716" y="5673492"/>
            <a:ext cx="2048608" cy="369332"/>
          </a:xfrm>
          <a:prstGeom prst="rect">
            <a:avLst/>
          </a:prstGeom>
          <a:solidFill>
            <a:schemeClr val="accent1">
              <a:lumMod val="20000"/>
              <a:lumOff val="80000"/>
            </a:schemeClr>
          </a:solidFill>
        </p:spPr>
        <p:txBody>
          <a:bodyPr wrap="square" rtlCol="0">
            <a:spAutoFit/>
          </a:bodyPr>
          <a:lstStyle/>
          <a:p>
            <a:r>
              <a:rPr lang="en-GB" dirty="0" smtClean="0"/>
              <a:t>Ease of Deployment</a:t>
            </a:r>
            <a:endParaRPr lang="en-GB" dirty="0"/>
          </a:p>
        </p:txBody>
      </p:sp>
      <p:sp>
        <p:nvSpPr>
          <p:cNvPr id="11" name="TextBox 10"/>
          <p:cNvSpPr txBox="1"/>
          <p:nvPr/>
        </p:nvSpPr>
        <p:spPr>
          <a:xfrm>
            <a:off x="6792232" y="5673492"/>
            <a:ext cx="1148001" cy="369332"/>
          </a:xfrm>
          <a:prstGeom prst="rect">
            <a:avLst/>
          </a:prstGeom>
          <a:solidFill>
            <a:schemeClr val="accent1">
              <a:lumMod val="20000"/>
              <a:lumOff val="80000"/>
            </a:schemeClr>
          </a:solidFill>
        </p:spPr>
        <p:txBody>
          <a:bodyPr wrap="square" rtlCol="0">
            <a:spAutoFit/>
          </a:bodyPr>
          <a:lstStyle/>
          <a:p>
            <a:r>
              <a:rPr lang="en-GB" dirty="0" smtClean="0"/>
              <a:t>Resilience</a:t>
            </a:r>
            <a:endParaRPr lang="en-GB" dirty="0"/>
          </a:p>
        </p:txBody>
      </p:sp>
      <p:pic>
        <p:nvPicPr>
          <p:cNvPr id="12" name="Picture 11"/>
          <p:cNvPicPr>
            <a:picLocks noChangeAspect="1"/>
          </p:cNvPicPr>
          <p:nvPr/>
        </p:nvPicPr>
        <p:blipFill>
          <a:blip r:embed="rId4"/>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324956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wheel(1)">
                                      <p:cBhvr>
                                        <p:cTn id="37"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0"/>
          </p:nvPr>
        </p:nvSpPr>
        <p:spPr>
          <a:xfrm>
            <a:off x="8389939" y="6551613"/>
            <a:ext cx="3800475" cy="301625"/>
          </a:xfrm>
        </p:spPr>
        <p:txBody>
          <a:bodyPr/>
          <a:lstStyle/>
          <a:p>
            <a:r>
              <a:rPr lang="en-US" smtClean="0"/>
              <a:t> [Restricted] for designated teams ​</a:t>
            </a:r>
            <a:endParaRPr lang="en-US" dirty="0"/>
          </a:p>
        </p:txBody>
      </p:sp>
      <p:sp>
        <p:nvSpPr>
          <p:cNvPr id="3" name="Date Placeholder 2" hidden="1"/>
          <p:cNvSpPr>
            <a:spLocks noGrp="1"/>
          </p:cNvSpPr>
          <p:nvPr>
            <p:ph type="dt" sz="quarter" idx="12"/>
          </p:nvPr>
        </p:nvSpPr>
        <p:spPr/>
        <p:txBody>
          <a:bodyPr/>
          <a:lstStyle/>
          <a:p>
            <a:endParaRPr lang="en-US"/>
          </a:p>
        </p:txBody>
      </p:sp>
      <p:sp>
        <p:nvSpPr>
          <p:cNvPr id="10" name="Title 2"/>
          <p:cNvSpPr>
            <a:spLocks noGrp="1"/>
          </p:cNvSpPr>
          <p:nvPr/>
        </p:nvSpPr>
        <p:spPr bwMode="auto">
          <a:xfrm>
            <a:off x="313489" y="318372"/>
            <a:ext cx="985678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a:lnSpc>
                <a:spcPct val="85000"/>
              </a:lnSpc>
              <a:spcBef>
                <a:spcPct val="0"/>
              </a:spcBef>
            </a:pPr>
            <a:r>
              <a:rPr lang="en-US" cap="all" dirty="0">
                <a:solidFill>
                  <a:schemeClr val="accent1"/>
                </a:solidFill>
                <a:latin typeface="Segoe UI Light" panose="020B0502040204020203" pitchFamily="34" charset="0"/>
                <a:ea typeface="+mj-ea"/>
                <a:cs typeface="Segoe UI Light" panose="020B0502040204020203" pitchFamily="34" charset="0"/>
              </a:rPr>
              <a:t>Cloud = Shared Responsibility</a:t>
            </a:r>
          </a:p>
        </p:txBody>
      </p:sp>
      <p:grpSp>
        <p:nvGrpSpPr>
          <p:cNvPr id="78" name="Group 77"/>
          <p:cNvGrpSpPr/>
          <p:nvPr/>
        </p:nvGrpSpPr>
        <p:grpSpPr>
          <a:xfrm>
            <a:off x="2846087" y="1427145"/>
            <a:ext cx="9261957" cy="2670672"/>
            <a:chOff x="1472888" y="1427145"/>
            <a:chExt cx="9261957" cy="2670672"/>
          </a:xfrm>
        </p:grpSpPr>
        <p:sp>
          <p:nvSpPr>
            <p:cNvPr id="5" name="Right Brace 4"/>
            <p:cNvSpPr/>
            <p:nvPr/>
          </p:nvSpPr>
          <p:spPr bwMode="auto">
            <a:xfrm>
              <a:off x="6558149" y="1441476"/>
              <a:ext cx="838200" cy="2617297"/>
            </a:xfrm>
            <a:prstGeom prst="rightBrace">
              <a:avLst/>
            </a:prstGeom>
            <a:noFill/>
            <a:ln w="25400" algn="ctr">
              <a:solidFill>
                <a:schemeClr val="tx1"/>
              </a:solidFill>
              <a:prstDash val="sysDash"/>
              <a:miter lim="800000"/>
              <a:headEnd/>
              <a:tailEnd/>
            </a:ln>
            <a:effectLst/>
            <a:extLst/>
          </p:spPr>
          <p:txBody>
            <a:bodyPr rot="0" spcFirstLastPara="0" vert="horz" wrap="square" lIns="91431" tIns="45716" rIns="91431" bIns="45716"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buSzPct val="115000"/>
              </a:pPr>
              <a:endParaRPr lang="en-US" dirty="0" err="1">
                <a:latin typeface="Segoe UI Light" panose="020B0502040204020203" pitchFamily="34" charset="0"/>
                <a:cs typeface="Segoe UI Light" panose="020B0502040204020203" pitchFamily="34" charset="0"/>
              </a:endParaRPr>
            </a:p>
          </p:txBody>
        </p:sp>
        <p:sp>
          <p:nvSpPr>
            <p:cNvPr id="6" name="TextBox 66"/>
            <p:cNvSpPr txBox="1"/>
            <p:nvPr/>
          </p:nvSpPr>
          <p:spPr>
            <a:xfrm>
              <a:off x="7978578" y="1817090"/>
              <a:ext cx="2756267" cy="1846643"/>
            </a:xfrm>
            <a:prstGeom prst="rect">
              <a:avLst/>
            </a:prstGeom>
            <a:noFill/>
          </p:spPr>
          <p:txBody>
            <a:bodyPr wrap="square" lIns="121906" tIns="60952" rIns="121906" bIns="60952" rtlCol="0">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defTabSz="1219050">
                <a:defRPr/>
              </a:pPr>
              <a:r>
                <a:rPr lang="en-US" sz="2800" kern="0" dirty="0">
                  <a:latin typeface="Segoe UI Light" panose="020B0502040204020203" pitchFamily="34" charset="0"/>
                  <a:cs typeface="Segoe UI Light" panose="020B0502040204020203" pitchFamily="34" charset="0"/>
                </a:rPr>
                <a:t>Customer responsible for security </a:t>
              </a:r>
              <a:r>
                <a:rPr lang="en-US" sz="2800" b="1" i="1" u="sng" kern="0" dirty="0">
                  <a:latin typeface="Segoe UI Light" panose="020B0502040204020203" pitchFamily="34" charset="0"/>
                  <a:cs typeface="Segoe UI Light" panose="020B0502040204020203" pitchFamily="34" charset="0"/>
                </a:rPr>
                <a:t>in</a:t>
              </a:r>
              <a:r>
                <a:rPr lang="en-US" sz="2800" kern="0" dirty="0">
                  <a:latin typeface="Segoe UI Light" panose="020B0502040204020203" pitchFamily="34" charset="0"/>
                  <a:cs typeface="Segoe UI Light" panose="020B0502040204020203" pitchFamily="34" charset="0"/>
                </a:rPr>
                <a:t> the cloud</a:t>
              </a:r>
            </a:p>
          </p:txBody>
        </p:sp>
        <p:cxnSp>
          <p:nvCxnSpPr>
            <p:cNvPr id="8" name="Straight Arrow Connector 7"/>
            <p:cNvCxnSpPr/>
            <p:nvPr/>
          </p:nvCxnSpPr>
          <p:spPr bwMode="auto">
            <a:xfrm>
              <a:off x="7196250" y="2745419"/>
              <a:ext cx="644244" cy="0"/>
            </a:xfrm>
            <a:prstGeom prst="straightConnector1">
              <a:avLst/>
            </a:prstGeom>
            <a:noFill/>
            <a:ln w="25400" algn="ctr">
              <a:solidFill>
                <a:schemeClr val="tx1"/>
              </a:solidFill>
              <a:prstDash val="sysDash"/>
              <a:miter lim="800000"/>
              <a:headEnd/>
              <a:tailEnd type="triangle"/>
            </a:ln>
            <a:effectLst/>
            <a:extLst/>
          </p:spPr>
        </p:cxnSp>
        <p:grpSp>
          <p:nvGrpSpPr>
            <p:cNvPr id="12" name="Group 11"/>
            <p:cNvGrpSpPr/>
            <p:nvPr/>
          </p:nvGrpSpPr>
          <p:grpSpPr>
            <a:xfrm>
              <a:off x="1472888" y="1427145"/>
              <a:ext cx="5103127" cy="2670672"/>
              <a:chOff x="1623491" y="1531048"/>
              <a:chExt cx="5103127" cy="2670672"/>
            </a:xfrm>
          </p:grpSpPr>
          <p:sp>
            <p:nvSpPr>
              <p:cNvPr id="14" name="Rounded Rectangle 13"/>
              <p:cNvSpPr/>
              <p:nvPr/>
            </p:nvSpPr>
            <p:spPr bwMode="auto">
              <a:xfrm>
                <a:off x="1623492" y="1531048"/>
                <a:ext cx="5103125" cy="614713"/>
              </a:xfrm>
              <a:prstGeom prst="roundRect">
                <a:avLst/>
              </a:prstGeom>
              <a:solidFill>
                <a:srgbClr val="00B0F0"/>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sp>
            <p:nvSpPr>
              <p:cNvPr id="15" name="Rounded Rectangle 14"/>
              <p:cNvSpPr/>
              <p:nvPr/>
            </p:nvSpPr>
            <p:spPr bwMode="auto">
              <a:xfrm>
                <a:off x="1623492" y="2216367"/>
                <a:ext cx="5103125" cy="614713"/>
              </a:xfrm>
              <a:prstGeom prst="roundRect">
                <a:avLst/>
              </a:prstGeom>
              <a:solidFill>
                <a:srgbClr val="00B0F0"/>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sp>
            <p:nvSpPr>
              <p:cNvPr id="16" name="Rounded Rectangle 15"/>
              <p:cNvSpPr/>
              <p:nvPr/>
            </p:nvSpPr>
            <p:spPr bwMode="auto">
              <a:xfrm>
                <a:off x="1623492" y="2901686"/>
                <a:ext cx="5103125" cy="614713"/>
              </a:xfrm>
              <a:prstGeom prst="roundRect">
                <a:avLst/>
              </a:prstGeom>
              <a:solidFill>
                <a:srgbClr val="00B0F0"/>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grpSp>
            <p:nvGrpSpPr>
              <p:cNvPr id="17" name="Group 16"/>
              <p:cNvGrpSpPr/>
              <p:nvPr/>
            </p:nvGrpSpPr>
            <p:grpSpPr>
              <a:xfrm>
                <a:off x="1623491" y="3587007"/>
                <a:ext cx="5103126" cy="614713"/>
                <a:chOff x="1613548" y="3587006"/>
                <a:chExt cx="5103126" cy="614713"/>
              </a:xfrm>
              <a:solidFill>
                <a:srgbClr val="00B0F0"/>
              </a:solidFill>
            </p:grpSpPr>
            <p:sp>
              <p:nvSpPr>
                <p:cNvPr id="24" name="Rounded Rectangle 23"/>
                <p:cNvSpPr/>
                <p:nvPr/>
              </p:nvSpPr>
              <p:spPr bwMode="auto">
                <a:xfrm>
                  <a:off x="1613548" y="3587006"/>
                  <a:ext cx="1645920" cy="614713"/>
                </a:xfrm>
                <a:prstGeom prst="roundRect">
                  <a:avLst/>
                </a:prstGeom>
                <a:grp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sp>
              <p:nvSpPr>
                <p:cNvPr id="25" name="Rounded Rectangle 24"/>
                <p:cNvSpPr/>
                <p:nvPr/>
              </p:nvSpPr>
              <p:spPr bwMode="auto">
                <a:xfrm>
                  <a:off x="3342151" y="3587006"/>
                  <a:ext cx="1645920" cy="614713"/>
                </a:xfrm>
                <a:prstGeom prst="roundRect">
                  <a:avLst/>
                </a:prstGeom>
                <a:grp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sp>
              <p:nvSpPr>
                <p:cNvPr id="26" name="Rounded Rectangle 25"/>
                <p:cNvSpPr/>
                <p:nvPr/>
              </p:nvSpPr>
              <p:spPr bwMode="auto">
                <a:xfrm>
                  <a:off x="5070754" y="3587006"/>
                  <a:ext cx="1645920" cy="614713"/>
                </a:xfrm>
                <a:prstGeom prst="roundRect">
                  <a:avLst/>
                </a:prstGeom>
                <a:grp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grpSp>
          <p:sp>
            <p:nvSpPr>
              <p:cNvPr id="18" name="TextBox 44"/>
              <p:cNvSpPr txBox="1"/>
              <p:nvPr/>
            </p:nvSpPr>
            <p:spPr bwMode="auto">
              <a:xfrm>
                <a:off x="1623492" y="1638348"/>
                <a:ext cx="5103126" cy="400110"/>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spcBef>
                    <a:spcPts val="0"/>
                  </a:spcBef>
                </a:pPr>
                <a:r>
                  <a:rPr lang="en-US" sz="2000" b="1"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Customer Data</a:t>
                </a:r>
              </a:p>
            </p:txBody>
          </p:sp>
          <p:sp>
            <p:nvSpPr>
              <p:cNvPr id="19" name="TextBox 45"/>
              <p:cNvSpPr txBox="1"/>
              <p:nvPr/>
            </p:nvSpPr>
            <p:spPr bwMode="auto">
              <a:xfrm>
                <a:off x="1623493" y="2323668"/>
                <a:ext cx="5103125" cy="400110"/>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spcBef>
                    <a:spcPts val="0"/>
                  </a:spcBef>
                </a:pPr>
                <a:r>
                  <a:rPr lang="en-US" sz="2000" b="1"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Platform, Applications, IAM</a:t>
                </a:r>
              </a:p>
            </p:txBody>
          </p:sp>
          <p:sp>
            <p:nvSpPr>
              <p:cNvPr id="20" name="TextBox 46"/>
              <p:cNvSpPr txBox="1"/>
              <p:nvPr/>
            </p:nvSpPr>
            <p:spPr bwMode="auto">
              <a:xfrm>
                <a:off x="1623491" y="3008987"/>
                <a:ext cx="5103127" cy="400110"/>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spcBef>
                    <a:spcPts val="0"/>
                  </a:spcBef>
                </a:pPr>
                <a:r>
                  <a:rPr lang="en-US" sz="2000" b="1"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Operating System, Network and FW </a:t>
                </a:r>
                <a:r>
                  <a:rPr lang="en-US" sz="2000" b="1" dirty="0" err="1">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Configs</a:t>
                </a:r>
                <a:endParaRPr lang="en-US" sz="2000" b="1"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sp>
            <p:nvSpPr>
              <p:cNvPr id="21" name="TextBox 47"/>
              <p:cNvSpPr txBox="1"/>
              <p:nvPr/>
            </p:nvSpPr>
            <p:spPr bwMode="auto">
              <a:xfrm>
                <a:off x="1633082" y="3594281"/>
                <a:ext cx="1636329" cy="600164"/>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spcBef>
                    <a:spcPts val="0"/>
                  </a:spcBef>
                </a:pPr>
                <a:r>
                  <a:rPr lang="en-US" sz="1100" b="1"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Client-side Data Encryption &amp; Data Integrity Authentication</a:t>
                </a:r>
              </a:p>
            </p:txBody>
          </p:sp>
          <p:sp>
            <p:nvSpPr>
              <p:cNvPr id="22" name="TextBox 48"/>
              <p:cNvSpPr txBox="1"/>
              <p:nvPr/>
            </p:nvSpPr>
            <p:spPr bwMode="auto">
              <a:xfrm>
                <a:off x="3356889" y="3678920"/>
                <a:ext cx="1636329" cy="430887"/>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spcBef>
                    <a:spcPts val="0"/>
                  </a:spcBef>
                </a:pPr>
                <a:r>
                  <a:rPr lang="en-US" sz="1100" b="1"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Server-side Encryption (File System / Data) </a:t>
                </a:r>
              </a:p>
            </p:txBody>
          </p:sp>
          <p:sp>
            <p:nvSpPr>
              <p:cNvPr id="23" name="TextBox 49"/>
              <p:cNvSpPr txBox="1"/>
              <p:nvPr/>
            </p:nvSpPr>
            <p:spPr bwMode="auto">
              <a:xfrm>
                <a:off x="5075088" y="3594281"/>
                <a:ext cx="1636329" cy="600164"/>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spcBef>
                    <a:spcPts val="0"/>
                  </a:spcBef>
                </a:pPr>
                <a:r>
                  <a:rPr lang="en-US" sz="1100" b="1"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Network Traffic Protection (Encryption, Integrity, Identity)</a:t>
                </a:r>
              </a:p>
            </p:txBody>
          </p:sp>
        </p:grpSp>
      </p:grpSp>
      <p:grpSp>
        <p:nvGrpSpPr>
          <p:cNvPr id="80" name="Group 79"/>
          <p:cNvGrpSpPr/>
          <p:nvPr/>
        </p:nvGrpSpPr>
        <p:grpSpPr>
          <a:xfrm>
            <a:off x="2846087" y="4197685"/>
            <a:ext cx="9240096" cy="1846643"/>
            <a:chOff x="1472889" y="4197684"/>
            <a:chExt cx="9240096" cy="1846643"/>
          </a:xfrm>
        </p:grpSpPr>
        <p:sp>
          <p:nvSpPr>
            <p:cNvPr id="7" name="TextBox 67"/>
            <p:cNvSpPr txBox="1"/>
            <p:nvPr/>
          </p:nvSpPr>
          <p:spPr>
            <a:xfrm>
              <a:off x="7978578" y="4197684"/>
              <a:ext cx="2734407" cy="1846643"/>
            </a:xfrm>
            <a:prstGeom prst="rect">
              <a:avLst/>
            </a:prstGeom>
            <a:noFill/>
          </p:spPr>
          <p:txBody>
            <a:bodyPr wrap="square" lIns="121906" tIns="60952" rIns="121906" bIns="60952" rtlCol="0">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defTabSz="1219050">
                <a:defRPr/>
              </a:pPr>
              <a:r>
                <a:rPr lang="en-US" sz="2800" kern="0" dirty="0">
                  <a:latin typeface="Segoe UI Light" panose="020B0502040204020203" pitchFamily="34" charset="0"/>
                  <a:cs typeface="Segoe UI Light" panose="020B0502040204020203" pitchFamily="34" charset="0"/>
                </a:rPr>
                <a:t>Cloud vendor responsible for security </a:t>
              </a:r>
              <a:r>
                <a:rPr lang="en-US" sz="2800" b="1" i="1" u="sng" kern="0" dirty="0">
                  <a:latin typeface="Segoe UI Light" panose="020B0502040204020203" pitchFamily="34" charset="0"/>
                  <a:cs typeface="Segoe UI Light" panose="020B0502040204020203" pitchFamily="34" charset="0"/>
                </a:rPr>
                <a:t>of </a:t>
              </a:r>
              <a:r>
                <a:rPr lang="en-US" sz="2800" kern="0" dirty="0">
                  <a:latin typeface="Segoe UI Light" panose="020B0502040204020203" pitchFamily="34" charset="0"/>
                  <a:cs typeface="Segoe UI Light" panose="020B0502040204020203" pitchFamily="34" charset="0"/>
                </a:rPr>
                <a:t>the cloud</a:t>
              </a:r>
            </a:p>
          </p:txBody>
        </p:sp>
        <p:sp>
          <p:nvSpPr>
            <p:cNvPr id="9" name="Right Brace 8"/>
            <p:cNvSpPr/>
            <p:nvPr/>
          </p:nvSpPr>
          <p:spPr bwMode="auto">
            <a:xfrm>
              <a:off x="6558149" y="4238504"/>
              <a:ext cx="838200" cy="1580606"/>
            </a:xfrm>
            <a:prstGeom prst="rightBrace">
              <a:avLst/>
            </a:prstGeom>
            <a:noFill/>
            <a:ln w="25400" algn="ctr">
              <a:solidFill>
                <a:schemeClr val="tx1"/>
              </a:solidFill>
              <a:prstDash val="sysDash"/>
              <a:miter lim="800000"/>
              <a:headEnd/>
              <a:tailEnd/>
            </a:ln>
            <a:effectLst/>
            <a:extLst/>
          </p:spPr>
          <p:txBody>
            <a:bodyPr rot="0" spcFirstLastPara="0" vert="horz" wrap="square" lIns="91431" tIns="45716" rIns="91431" bIns="45716"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buSzPct val="115000"/>
              </a:pPr>
              <a:endParaRPr lang="en-US" dirty="0" err="1">
                <a:latin typeface="Segoe UI Light" panose="020B0502040204020203" pitchFamily="34" charset="0"/>
                <a:cs typeface="Segoe UI Light" panose="020B0502040204020203" pitchFamily="34" charset="0"/>
              </a:endParaRPr>
            </a:p>
          </p:txBody>
        </p:sp>
        <p:grpSp>
          <p:nvGrpSpPr>
            <p:cNvPr id="11" name="Group 10"/>
            <p:cNvGrpSpPr/>
            <p:nvPr/>
          </p:nvGrpSpPr>
          <p:grpSpPr>
            <a:xfrm>
              <a:off x="1472889" y="4197684"/>
              <a:ext cx="5103126" cy="1646398"/>
              <a:chOff x="6906085" y="4378687"/>
              <a:chExt cx="5103126" cy="1646398"/>
            </a:xfrm>
          </p:grpSpPr>
          <p:grpSp>
            <p:nvGrpSpPr>
              <p:cNvPr id="27" name="Group 26"/>
              <p:cNvGrpSpPr/>
              <p:nvPr/>
            </p:nvGrpSpPr>
            <p:grpSpPr>
              <a:xfrm>
                <a:off x="6906085" y="5247845"/>
                <a:ext cx="5103125" cy="777240"/>
                <a:chOff x="6906085" y="5247845"/>
                <a:chExt cx="5103125" cy="777240"/>
              </a:xfrm>
            </p:grpSpPr>
            <p:sp>
              <p:nvSpPr>
                <p:cNvPr id="43" name="Rounded Rectangle 42"/>
                <p:cNvSpPr/>
                <p:nvPr/>
              </p:nvSpPr>
              <p:spPr bwMode="auto">
                <a:xfrm>
                  <a:off x="6906085" y="5247845"/>
                  <a:ext cx="5103125" cy="777240"/>
                </a:xfrm>
                <a:prstGeom prst="roundRect">
                  <a:avLst/>
                </a:prstGeom>
                <a:solidFill>
                  <a:srgbClr val="F08B38"/>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grpSp>
              <p:nvGrpSpPr>
                <p:cNvPr id="44" name="Group 43"/>
                <p:cNvGrpSpPr/>
                <p:nvPr/>
              </p:nvGrpSpPr>
              <p:grpSpPr>
                <a:xfrm>
                  <a:off x="8960487" y="5313637"/>
                  <a:ext cx="1341524" cy="645655"/>
                  <a:chOff x="8447454" y="5316061"/>
                  <a:chExt cx="1341524" cy="645655"/>
                </a:xfrm>
              </p:grpSpPr>
              <p:sp>
                <p:nvSpPr>
                  <p:cNvPr id="50" name="Rounded Rectangle 49"/>
                  <p:cNvSpPr/>
                  <p:nvPr/>
                </p:nvSpPr>
                <p:spPr bwMode="auto">
                  <a:xfrm>
                    <a:off x="8447455" y="5316061"/>
                    <a:ext cx="1341523" cy="289487"/>
                  </a:xfrm>
                  <a:prstGeom prst="roundRect">
                    <a:avLst/>
                  </a:prstGeom>
                  <a:solidFill>
                    <a:schemeClr val="bg1"/>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sp>
                <p:nvSpPr>
                  <p:cNvPr id="51" name="Rounded Rectangle 50"/>
                  <p:cNvSpPr/>
                  <p:nvPr/>
                </p:nvSpPr>
                <p:spPr bwMode="auto">
                  <a:xfrm>
                    <a:off x="8447454" y="5672229"/>
                    <a:ext cx="1341523" cy="289487"/>
                  </a:xfrm>
                  <a:prstGeom prst="roundRect">
                    <a:avLst/>
                  </a:prstGeom>
                  <a:solidFill>
                    <a:schemeClr val="bg1"/>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grpSp>
            <p:sp>
              <p:nvSpPr>
                <p:cNvPr id="45" name="Rounded Rectangle 44"/>
                <p:cNvSpPr/>
                <p:nvPr/>
              </p:nvSpPr>
              <p:spPr bwMode="auto">
                <a:xfrm>
                  <a:off x="10441181" y="5327115"/>
                  <a:ext cx="1353021" cy="578975"/>
                </a:xfrm>
                <a:prstGeom prst="roundRect">
                  <a:avLst/>
                </a:prstGeom>
                <a:solidFill>
                  <a:schemeClr val="bg1"/>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sp>
              <p:nvSpPr>
                <p:cNvPr id="46" name="TextBox 10"/>
                <p:cNvSpPr txBox="1"/>
                <p:nvPr/>
              </p:nvSpPr>
              <p:spPr bwMode="auto">
                <a:xfrm>
                  <a:off x="7038080" y="5344077"/>
                  <a:ext cx="1839827" cy="584775"/>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spcBef>
                      <a:spcPts val="0"/>
                    </a:spcBef>
                  </a:pPr>
                  <a:r>
                    <a:rPr lang="en-US" sz="1600" b="1" dirty="0">
                      <a:solidFill>
                        <a:schemeClr val="bg1"/>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Cloud Global Infrastructure</a:t>
                  </a:r>
                </a:p>
              </p:txBody>
            </p:sp>
            <p:sp>
              <p:nvSpPr>
                <p:cNvPr id="47" name="TextBox 11"/>
                <p:cNvSpPr txBox="1"/>
                <p:nvPr/>
              </p:nvSpPr>
              <p:spPr bwMode="auto">
                <a:xfrm>
                  <a:off x="9315296" y="5341514"/>
                  <a:ext cx="644728"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spcBef>
                      <a:spcPts val="0"/>
                    </a:spcBef>
                  </a:pPr>
                  <a:r>
                    <a:rPr lang="en-US" sz="1100" b="1" dirty="0">
                      <a:solidFill>
                        <a:schemeClr val="accent4"/>
                      </a:solidFill>
                      <a:latin typeface="Segoe UI Light" panose="020B0502040204020203" pitchFamily="34" charset="0"/>
                      <a:cs typeface="Segoe UI Light" panose="020B0502040204020203" pitchFamily="34" charset="0"/>
                    </a:rPr>
                    <a:t>Regions</a:t>
                  </a:r>
                </a:p>
              </p:txBody>
            </p:sp>
            <p:sp>
              <p:nvSpPr>
                <p:cNvPr id="48" name="TextBox 31"/>
                <p:cNvSpPr txBox="1"/>
                <p:nvPr/>
              </p:nvSpPr>
              <p:spPr bwMode="auto">
                <a:xfrm>
                  <a:off x="9037720" y="5683743"/>
                  <a:ext cx="1220206"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spcBef>
                      <a:spcPts val="0"/>
                    </a:spcBef>
                  </a:pPr>
                  <a:r>
                    <a:rPr lang="en-US" sz="1100" b="1" dirty="0">
                      <a:solidFill>
                        <a:schemeClr val="accent4"/>
                      </a:solidFill>
                      <a:latin typeface="Segoe UI Light" panose="020B0502040204020203" pitchFamily="34" charset="0"/>
                      <a:cs typeface="Segoe UI Light" panose="020B0502040204020203" pitchFamily="34" charset="0"/>
                    </a:rPr>
                    <a:t>Availability Zones</a:t>
                  </a:r>
                </a:p>
              </p:txBody>
            </p:sp>
            <p:sp>
              <p:nvSpPr>
                <p:cNvPr id="49" name="TextBox 32"/>
                <p:cNvSpPr txBox="1"/>
                <p:nvPr/>
              </p:nvSpPr>
              <p:spPr bwMode="auto">
                <a:xfrm>
                  <a:off x="10640786" y="5505659"/>
                  <a:ext cx="1075936"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spcBef>
                      <a:spcPts val="0"/>
                    </a:spcBef>
                  </a:pPr>
                  <a:r>
                    <a:rPr lang="en-US" sz="1100" b="1" dirty="0">
                      <a:solidFill>
                        <a:schemeClr val="accent4"/>
                      </a:solidFill>
                      <a:latin typeface="Segoe UI Light" panose="020B0502040204020203" pitchFamily="34" charset="0"/>
                      <a:cs typeface="Segoe UI Light" panose="020B0502040204020203" pitchFamily="34" charset="0"/>
                    </a:rPr>
                    <a:t>Edge Locations</a:t>
                  </a:r>
                </a:p>
              </p:txBody>
            </p:sp>
          </p:grpSp>
          <p:grpSp>
            <p:nvGrpSpPr>
              <p:cNvPr id="28" name="Group 27"/>
              <p:cNvGrpSpPr/>
              <p:nvPr/>
            </p:nvGrpSpPr>
            <p:grpSpPr>
              <a:xfrm>
                <a:off x="6906086" y="4378687"/>
                <a:ext cx="5103125" cy="821961"/>
                <a:chOff x="6906086" y="4329703"/>
                <a:chExt cx="5103125" cy="821961"/>
              </a:xfrm>
            </p:grpSpPr>
            <p:cxnSp>
              <p:nvCxnSpPr>
                <p:cNvPr id="29" name="Straight Arrow Connector 28"/>
                <p:cNvCxnSpPr/>
                <p:nvPr/>
              </p:nvCxnSpPr>
              <p:spPr bwMode="auto">
                <a:xfrm flipV="1">
                  <a:off x="7196448" y="4849007"/>
                  <a:ext cx="1613445" cy="3914"/>
                </a:xfrm>
                <a:prstGeom prst="straightConnector1">
                  <a:avLst/>
                </a:prstGeom>
                <a:solidFill>
                  <a:schemeClr val="bg1"/>
                </a:solidFill>
                <a:ln w="57150" cap="flat" cmpd="sng" algn="ctr">
                  <a:solidFill>
                    <a:schemeClr val="tx2">
                      <a:lumMod val="7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ounded Rectangle 29"/>
                <p:cNvSpPr/>
                <p:nvPr/>
              </p:nvSpPr>
              <p:spPr bwMode="auto">
                <a:xfrm>
                  <a:off x="6906086" y="4329703"/>
                  <a:ext cx="5103125" cy="821961"/>
                </a:xfrm>
                <a:prstGeom prst="roundRect">
                  <a:avLst/>
                </a:prstGeom>
                <a:solidFill>
                  <a:srgbClr val="F08B38"/>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6988770" y="4442261"/>
                  <a:ext cx="1126530" cy="578975"/>
                  <a:chOff x="6988770" y="4442261"/>
                  <a:chExt cx="1126530" cy="578975"/>
                </a:xfrm>
              </p:grpSpPr>
              <p:sp>
                <p:nvSpPr>
                  <p:cNvPr id="41" name="Rounded Rectangle 40"/>
                  <p:cNvSpPr/>
                  <p:nvPr/>
                </p:nvSpPr>
                <p:spPr bwMode="auto">
                  <a:xfrm>
                    <a:off x="6988770" y="4442261"/>
                    <a:ext cx="1126530" cy="578975"/>
                  </a:xfrm>
                  <a:prstGeom prst="roundRect">
                    <a:avLst/>
                  </a:prstGeom>
                  <a:solidFill>
                    <a:schemeClr val="bg1"/>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accent4"/>
                      </a:solidFill>
                      <a:latin typeface="Segoe UI Light" panose="020B0502040204020203" pitchFamily="34" charset="0"/>
                      <a:cs typeface="Segoe UI Light" panose="020B0502040204020203" pitchFamily="34" charset="0"/>
                    </a:endParaRPr>
                  </a:p>
                </p:txBody>
              </p:sp>
              <p:sp>
                <p:nvSpPr>
                  <p:cNvPr id="42" name="TextBox 33"/>
                  <p:cNvSpPr txBox="1"/>
                  <p:nvPr/>
                </p:nvSpPr>
                <p:spPr bwMode="auto">
                  <a:xfrm>
                    <a:off x="7191199" y="4600943"/>
                    <a:ext cx="732893"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spcBef>
                        <a:spcPts val="0"/>
                      </a:spcBef>
                    </a:pPr>
                    <a:r>
                      <a:rPr lang="en-US" sz="1100" b="1" dirty="0">
                        <a:solidFill>
                          <a:schemeClr val="accent4"/>
                        </a:solidFill>
                        <a:latin typeface="Segoe UI Light" panose="020B0502040204020203" pitchFamily="34" charset="0"/>
                        <a:cs typeface="Segoe UI Light" panose="020B0502040204020203" pitchFamily="34" charset="0"/>
                      </a:rPr>
                      <a:t>Compute</a:t>
                    </a:r>
                  </a:p>
                </p:txBody>
              </p:sp>
            </p:grpSp>
            <p:grpSp>
              <p:nvGrpSpPr>
                <p:cNvPr id="32" name="Group 31"/>
                <p:cNvGrpSpPr/>
                <p:nvPr/>
              </p:nvGrpSpPr>
              <p:grpSpPr>
                <a:xfrm>
                  <a:off x="8251513" y="4442261"/>
                  <a:ext cx="1126530" cy="578975"/>
                  <a:chOff x="8251513" y="4442261"/>
                  <a:chExt cx="1126530" cy="578975"/>
                </a:xfrm>
              </p:grpSpPr>
              <p:sp>
                <p:nvSpPr>
                  <p:cNvPr id="39" name="Rounded Rectangle 38"/>
                  <p:cNvSpPr/>
                  <p:nvPr/>
                </p:nvSpPr>
                <p:spPr bwMode="auto">
                  <a:xfrm>
                    <a:off x="8251513" y="4442261"/>
                    <a:ext cx="1126530" cy="578975"/>
                  </a:xfrm>
                  <a:prstGeom prst="roundRect">
                    <a:avLst/>
                  </a:prstGeom>
                  <a:solidFill>
                    <a:schemeClr val="bg1"/>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sp>
                <p:nvSpPr>
                  <p:cNvPr id="40" name="TextBox 34"/>
                  <p:cNvSpPr txBox="1"/>
                  <p:nvPr/>
                </p:nvSpPr>
                <p:spPr bwMode="auto">
                  <a:xfrm>
                    <a:off x="8494018" y="4600943"/>
                    <a:ext cx="641522"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spcBef>
                        <a:spcPts val="0"/>
                      </a:spcBef>
                    </a:pPr>
                    <a:r>
                      <a:rPr lang="en-US" sz="1100" b="1" dirty="0">
                        <a:solidFill>
                          <a:schemeClr val="accent4"/>
                        </a:solidFill>
                        <a:latin typeface="Segoe UI Light" panose="020B0502040204020203" pitchFamily="34" charset="0"/>
                        <a:cs typeface="Segoe UI Light" panose="020B0502040204020203" pitchFamily="34" charset="0"/>
                      </a:rPr>
                      <a:t>Storage</a:t>
                    </a:r>
                  </a:p>
                </p:txBody>
              </p:sp>
            </p:grpSp>
            <p:grpSp>
              <p:nvGrpSpPr>
                <p:cNvPr id="33" name="Group 32"/>
                <p:cNvGrpSpPr/>
                <p:nvPr/>
              </p:nvGrpSpPr>
              <p:grpSpPr>
                <a:xfrm>
                  <a:off x="9514256" y="4442261"/>
                  <a:ext cx="1126530" cy="578975"/>
                  <a:chOff x="9514256" y="4442261"/>
                  <a:chExt cx="1126530" cy="578975"/>
                </a:xfrm>
              </p:grpSpPr>
              <p:sp>
                <p:nvSpPr>
                  <p:cNvPr id="37" name="Rounded Rectangle 36"/>
                  <p:cNvSpPr/>
                  <p:nvPr/>
                </p:nvSpPr>
                <p:spPr bwMode="auto">
                  <a:xfrm>
                    <a:off x="9514256" y="4442261"/>
                    <a:ext cx="1126530" cy="578975"/>
                  </a:xfrm>
                  <a:prstGeom prst="roundRect">
                    <a:avLst/>
                  </a:prstGeom>
                  <a:solidFill>
                    <a:schemeClr val="bg1"/>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sp>
                <p:nvSpPr>
                  <p:cNvPr id="38" name="TextBox 35"/>
                  <p:cNvSpPr txBox="1"/>
                  <p:nvPr/>
                </p:nvSpPr>
                <p:spPr bwMode="auto">
                  <a:xfrm>
                    <a:off x="9711876" y="4600943"/>
                    <a:ext cx="731290"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spcBef>
                        <a:spcPts val="0"/>
                      </a:spcBef>
                    </a:pPr>
                    <a:r>
                      <a:rPr lang="en-US" sz="1100" b="1" dirty="0">
                        <a:solidFill>
                          <a:schemeClr val="accent4"/>
                        </a:solidFill>
                        <a:latin typeface="Segoe UI Light" panose="020B0502040204020203" pitchFamily="34" charset="0"/>
                        <a:cs typeface="Segoe UI Light" panose="020B0502040204020203" pitchFamily="34" charset="0"/>
                      </a:rPr>
                      <a:t>Database</a:t>
                    </a:r>
                  </a:p>
                </p:txBody>
              </p:sp>
            </p:grpSp>
            <p:grpSp>
              <p:nvGrpSpPr>
                <p:cNvPr id="34" name="Group 33"/>
                <p:cNvGrpSpPr/>
                <p:nvPr/>
              </p:nvGrpSpPr>
              <p:grpSpPr>
                <a:xfrm>
                  <a:off x="10776999" y="4442261"/>
                  <a:ext cx="1126530" cy="578975"/>
                  <a:chOff x="10776999" y="4442261"/>
                  <a:chExt cx="1126530" cy="578975"/>
                </a:xfrm>
              </p:grpSpPr>
              <p:sp>
                <p:nvSpPr>
                  <p:cNvPr id="35" name="Rounded Rectangle 34"/>
                  <p:cNvSpPr/>
                  <p:nvPr/>
                </p:nvSpPr>
                <p:spPr bwMode="auto">
                  <a:xfrm>
                    <a:off x="10776999" y="4442261"/>
                    <a:ext cx="1126530" cy="578975"/>
                  </a:xfrm>
                  <a:prstGeom prst="roundRect">
                    <a:avLst/>
                  </a:prstGeom>
                  <a:solidFill>
                    <a:schemeClr val="bg1"/>
                  </a:soli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lgn="ctr">
                      <a:lnSpc>
                        <a:spcPct val="80000"/>
                      </a:lnSpc>
                      <a:spcBef>
                        <a:spcPts val="1200"/>
                      </a:spcBef>
                      <a:spcAft>
                        <a:spcPts val="0"/>
                      </a:spcAft>
                      <a:buSzPct val="115000"/>
                    </a:pPr>
                    <a:endParaRPr lang="en-US" sz="2400" dirty="0" err="1">
                      <a:solidFill>
                        <a:schemeClr val="bg1"/>
                      </a:solidFill>
                      <a:latin typeface="Segoe UI Light" panose="020B0502040204020203" pitchFamily="34" charset="0"/>
                      <a:cs typeface="Segoe UI Light" panose="020B0502040204020203" pitchFamily="34" charset="0"/>
                    </a:endParaRPr>
                  </a:p>
                </p:txBody>
              </p:sp>
              <p:sp>
                <p:nvSpPr>
                  <p:cNvPr id="36" name="TextBox 36"/>
                  <p:cNvSpPr txBox="1"/>
                  <p:nvPr/>
                </p:nvSpPr>
                <p:spPr bwMode="auto">
                  <a:xfrm>
                    <a:off x="10903286" y="4600943"/>
                    <a:ext cx="873957"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a:spcBef>
                        <a:spcPts val="0"/>
                      </a:spcBef>
                    </a:pPr>
                    <a:r>
                      <a:rPr lang="en-US" sz="1100" b="1" dirty="0">
                        <a:solidFill>
                          <a:schemeClr val="accent4"/>
                        </a:solidFill>
                        <a:latin typeface="Segoe UI Light" panose="020B0502040204020203" pitchFamily="34" charset="0"/>
                        <a:cs typeface="Segoe UI Light" panose="020B0502040204020203" pitchFamily="34" charset="0"/>
                      </a:rPr>
                      <a:t>Networking</a:t>
                    </a:r>
                  </a:p>
                </p:txBody>
              </p:sp>
            </p:grpSp>
          </p:grpSp>
        </p:grpSp>
        <p:cxnSp>
          <p:nvCxnSpPr>
            <p:cNvPr id="13" name="Straight Arrow Connector 12"/>
            <p:cNvCxnSpPr/>
            <p:nvPr/>
          </p:nvCxnSpPr>
          <p:spPr bwMode="auto">
            <a:xfrm>
              <a:off x="7196250" y="5025074"/>
              <a:ext cx="644244" cy="0"/>
            </a:xfrm>
            <a:prstGeom prst="straightConnector1">
              <a:avLst/>
            </a:prstGeom>
            <a:noFill/>
            <a:ln w="25400" algn="ctr">
              <a:solidFill>
                <a:schemeClr val="tx1"/>
              </a:solidFill>
              <a:prstDash val="sysDash"/>
              <a:miter lim="800000"/>
              <a:headEnd/>
              <a:tailEnd type="triangle"/>
            </a:ln>
            <a:effectLst/>
            <a:extLst/>
          </p:spPr>
        </p:cxnSp>
      </p:grpSp>
      <p:grpSp>
        <p:nvGrpSpPr>
          <p:cNvPr id="84" name="Group 83"/>
          <p:cNvGrpSpPr/>
          <p:nvPr/>
        </p:nvGrpSpPr>
        <p:grpSpPr>
          <a:xfrm>
            <a:off x="32199" y="4238504"/>
            <a:ext cx="2767800" cy="1578414"/>
            <a:chOff x="30611" y="4238504"/>
            <a:chExt cx="2767800" cy="1578414"/>
          </a:xfrm>
        </p:grpSpPr>
        <p:sp>
          <p:nvSpPr>
            <p:cNvPr id="73" name="Freeform 72"/>
            <p:cNvSpPr>
              <a:spLocks noChangeAspect="1"/>
            </p:cNvSpPr>
            <p:nvPr/>
          </p:nvSpPr>
          <p:spPr bwMode="auto">
            <a:xfrm>
              <a:off x="30611" y="4238504"/>
              <a:ext cx="2767800" cy="1578414"/>
            </a:xfrm>
            <a:custGeom>
              <a:avLst/>
              <a:gdLst>
                <a:gd name="T0" fmla="*/ 1923 w 2245"/>
                <a:gd name="T1" fmla="*/ 703 h 1347"/>
                <a:gd name="T2" fmla="*/ 1884 w 2245"/>
                <a:gd name="T3" fmla="*/ 706 h 1347"/>
                <a:gd name="T4" fmla="*/ 1603 w 2245"/>
                <a:gd name="T5" fmla="*/ 471 h 1347"/>
                <a:gd name="T6" fmla="*/ 1490 w 2245"/>
                <a:gd name="T7" fmla="*/ 495 h 1347"/>
                <a:gd name="T8" fmla="*/ 1194 w 2245"/>
                <a:gd name="T9" fmla="*/ 339 h 1347"/>
                <a:gd name="T10" fmla="*/ 1073 w 2245"/>
                <a:gd name="T11" fmla="*/ 359 h 1347"/>
                <a:gd name="T12" fmla="*/ 681 w 2245"/>
                <a:gd name="T13" fmla="*/ 0 h 1347"/>
                <a:gd name="T14" fmla="*/ 287 w 2245"/>
                <a:gd name="T15" fmla="*/ 394 h 1347"/>
                <a:gd name="T16" fmla="*/ 304 w 2245"/>
                <a:gd name="T17" fmla="*/ 509 h 1347"/>
                <a:gd name="T18" fmla="*/ 0 w 2245"/>
                <a:gd name="T19" fmla="*/ 919 h 1347"/>
                <a:gd name="T20" fmla="*/ 385 w 2245"/>
                <a:gd name="T21" fmla="*/ 1344 h 1347"/>
                <a:gd name="T22" fmla="*/ 428 w 2245"/>
                <a:gd name="T23" fmla="*/ 1347 h 1347"/>
                <a:gd name="T24" fmla="*/ 1923 w 2245"/>
                <a:gd name="T25" fmla="*/ 1347 h 1347"/>
                <a:gd name="T26" fmla="*/ 2004 w 2245"/>
                <a:gd name="T27" fmla="*/ 1336 h 1347"/>
                <a:gd name="T28" fmla="*/ 2245 w 2245"/>
                <a:gd name="T29" fmla="*/ 1025 h 1347"/>
                <a:gd name="T30" fmla="*/ 1923 w 2245"/>
                <a:gd name="T31" fmla="*/ 703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5" h="1347">
                  <a:moveTo>
                    <a:pt x="1923" y="703"/>
                  </a:moveTo>
                  <a:cubicBezTo>
                    <a:pt x="1910" y="703"/>
                    <a:pt x="1897" y="704"/>
                    <a:pt x="1884" y="706"/>
                  </a:cubicBezTo>
                  <a:cubicBezTo>
                    <a:pt x="1860" y="573"/>
                    <a:pt x="1743" y="471"/>
                    <a:pt x="1603" y="471"/>
                  </a:cubicBezTo>
                  <a:cubicBezTo>
                    <a:pt x="1563" y="471"/>
                    <a:pt x="1524" y="480"/>
                    <a:pt x="1490" y="495"/>
                  </a:cubicBezTo>
                  <a:cubicBezTo>
                    <a:pt x="1425" y="401"/>
                    <a:pt x="1317" y="339"/>
                    <a:pt x="1194" y="339"/>
                  </a:cubicBezTo>
                  <a:cubicBezTo>
                    <a:pt x="1151" y="339"/>
                    <a:pt x="1111" y="346"/>
                    <a:pt x="1073" y="359"/>
                  </a:cubicBezTo>
                  <a:cubicBezTo>
                    <a:pt x="1056" y="158"/>
                    <a:pt x="887" y="0"/>
                    <a:pt x="681" y="0"/>
                  </a:cubicBezTo>
                  <a:cubicBezTo>
                    <a:pt x="464" y="0"/>
                    <a:pt x="287" y="177"/>
                    <a:pt x="287" y="394"/>
                  </a:cubicBezTo>
                  <a:cubicBezTo>
                    <a:pt x="287" y="434"/>
                    <a:pt x="293" y="473"/>
                    <a:pt x="304" y="509"/>
                  </a:cubicBezTo>
                  <a:cubicBezTo>
                    <a:pt x="128" y="562"/>
                    <a:pt x="0" y="726"/>
                    <a:pt x="0" y="919"/>
                  </a:cubicBezTo>
                  <a:cubicBezTo>
                    <a:pt x="0" y="1141"/>
                    <a:pt x="170" y="1322"/>
                    <a:pt x="385" y="1344"/>
                  </a:cubicBezTo>
                  <a:cubicBezTo>
                    <a:pt x="428" y="1347"/>
                    <a:pt x="428" y="1347"/>
                    <a:pt x="428" y="1347"/>
                  </a:cubicBezTo>
                  <a:cubicBezTo>
                    <a:pt x="1923" y="1347"/>
                    <a:pt x="1923" y="1347"/>
                    <a:pt x="1923" y="1347"/>
                  </a:cubicBezTo>
                  <a:cubicBezTo>
                    <a:pt x="2004" y="1336"/>
                    <a:pt x="2004" y="1336"/>
                    <a:pt x="2004" y="1336"/>
                  </a:cubicBezTo>
                  <a:cubicBezTo>
                    <a:pt x="2142" y="1301"/>
                    <a:pt x="2245" y="1175"/>
                    <a:pt x="2245" y="1025"/>
                  </a:cubicBezTo>
                  <a:cubicBezTo>
                    <a:pt x="2245" y="847"/>
                    <a:pt x="2101" y="703"/>
                    <a:pt x="1923" y="703"/>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buClr>
                  <a:srgbClr val="E45785"/>
                </a:buClr>
              </a:pPr>
              <a:endParaRPr lang="en-US" sz="4000">
                <a:solidFill>
                  <a:srgbClr val="4D4D4F"/>
                </a:solidFill>
              </a:endParaRPr>
            </a:p>
          </p:txBody>
        </p:sp>
        <p:grpSp>
          <p:nvGrpSpPr>
            <p:cNvPr id="74" name="Group 73"/>
            <p:cNvGrpSpPr/>
            <p:nvPr/>
          </p:nvGrpSpPr>
          <p:grpSpPr>
            <a:xfrm>
              <a:off x="145605" y="4453016"/>
              <a:ext cx="2512069" cy="1211095"/>
              <a:chOff x="-1908294" y="1195561"/>
              <a:chExt cx="2512069" cy="1211095"/>
            </a:xfrm>
          </p:grpSpPr>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10" y="1996846"/>
                <a:ext cx="1022885" cy="409810"/>
              </a:xfrm>
              <a:prstGeom prst="rect">
                <a:avLst/>
              </a:prstGeom>
            </p:spPr>
          </p:pic>
          <p:pic>
            <p:nvPicPr>
              <p:cNvPr id="60" name="Picture 5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8294" y="2147785"/>
                <a:ext cx="1482008" cy="254256"/>
              </a:xfrm>
              <a:prstGeom prst="rect">
                <a:avLst/>
              </a:prstGeom>
            </p:spPr>
          </p:pic>
          <p:pic>
            <p:nvPicPr>
              <p:cNvPr id="61" name="Picture 60"/>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3359" t="19300" r="23706" b="18831"/>
              <a:stretch/>
            </p:blipFill>
            <p:spPr>
              <a:xfrm>
                <a:off x="-1444842" y="1195561"/>
                <a:ext cx="517017" cy="317244"/>
              </a:xfrm>
              <a:prstGeom prst="rect">
                <a:avLst/>
              </a:prstGeom>
            </p:spPr>
          </p:pic>
          <p:pic>
            <p:nvPicPr>
              <p:cNvPr id="71" name="Picture 7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6796" b="30602"/>
              <a:stretch/>
            </p:blipFill>
            <p:spPr>
              <a:xfrm>
                <a:off x="-1016435" y="1508394"/>
                <a:ext cx="1079583" cy="344943"/>
              </a:xfrm>
              <a:prstGeom prst="rect">
                <a:avLst/>
              </a:prstGeom>
            </p:spPr>
          </p:pic>
          <p:pic>
            <p:nvPicPr>
              <p:cNvPr id="72" name="Picture 71"/>
              <p:cNvPicPr>
                <a:picLocks noChangeAspect="1"/>
              </p:cNvPicPr>
              <p:nvPr/>
            </p:nvPicPr>
            <p:blipFill rotWithShape="1">
              <a:blip r:embed="rId7" cstate="print">
                <a:extLst>
                  <a:ext uri="{28A0092B-C50C-407E-A947-70E740481C1C}">
                    <a14:useLocalDpi xmlns:a14="http://schemas.microsoft.com/office/drawing/2010/main" val="0"/>
                  </a:ext>
                </a:extLst>
              </a:blip>
              <a:srcRect l="8809" t="22243" r="7721" b="21900"/>
              <a:stretch/>
            </p:blipFill>
            <p:spPr>
              <a:xfrm>
                <a:off x="-1892508" y="1813936"/>
                <a:ext cx="1529040" cy="261763"/>
              </a:xfrm>
              <a:prstGeom prst="rect">
                <a:avLst/>
              </a:prstGeom>
            </p:spPr>
          </p:pic>
        </p:grpSp>
      </p:grpSp>
      <p:pic>
        <p:nvPicPr>
          <p:cNvPr id="62" name="Picture 61"/>
          <p:cNvPicPr>
            <a:picLocks noChangeAspect="1"/>
          </p:cNvPicPr>
          <p:nvPr/>
        </p:nvPicPr>
        <p:blipFill>
          <a:blip r:embed="rId8"/>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1430657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500" fill="hold"/>
                                        <p:tgtEl>
                                          <p:spTgt spid="84"/>
                                        </p:tgtEl>
                                        <p:attrNameLst>
                                          <p:attrName>ppt_x</p:attrName>
                                        </p:attrNameLst>
                                      </p:cBhvr>
                                      <p:tavLst>
                                        <p:tav tm="0">
                                          <p:val>
                                            <p:strVal val="#ppt_x"/>
                                          </p:val>
                                        </p:tav>
                                        <p:tav tm="100000">
                                          <p:val>
                                            <p:strVal val="#ppt_x"/>
                                          </p:val>
                                        </p:tav>
                                      </p:tavLst>
                                    </p:anim>
                                    <p:anim calcmode="lin" valueType="num">
                                      <p:cBhvr additive="base">
                                        <p:cTn id="12"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anim calcmode="lin" valueType="num">
                                      <p:cBhvr additive="base">
                                        <p:cTn id="17" dur="500" fill="hold"/>
                                        <p:tgtEl>
                                          <p:spTgt spid="78"/>
                                        </p:tgtEl>
                                        <p:attrNameLst>
                                          <p:attrName>ppt_x</p:attrName>
                                        </p:attrNameLst>
                                      </p:cBhvr>
                                      <p:tavLst>
                                        <p:tav tm="0">
                                          <p:val>
                                            <p:strVal val="#ppt_x"/>
                                          </p:val>
                                        </p:tav>
                                        <p:tav tm="100000">
                                          <p:val>
                                            <p:strVal val="#ppt_x"/>
                                          </p:val>
                                        </p:tav>
                                      </p:tavLst>
                                    </p:anim>
                                    <p:anim calcmode="lin" valueType="num">
                                      <p:cBhvr additive="base">
                                        <p:cTn id="1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91" y="463864"/>
            <a:ext cx="8229600" cy="707886"/>
          </a:xfrm>
          <a:prstGeom prst="rect">
            <a:avLst/>
          </a:prstGeom>
          <a:noFill/>
        </p:spPr>
        <p:txBody>
          <a:bodyPr wrap="square" rtlCol="0">
            <a:spAutoFit/>
          </a:bodyPr>
          <a:lstStyle/>
          <a:p>
            <a:r>
              <a:rPr lang="en-GB" sz="4000" dirty="0" smtClean="0">
                <a:solidFill>
                  <a:srgbClr val="FA82B0"/>
                </a:solidFill>
              </a:rPr>
              <a:t>Types of Cloud Deployment Model</a:t>
            </a:r>
            <a:endParaRPr lang="en-GB" sz="4000" dirty="0">
              <a:solidFill>
                <a:srgbClr val="FA82B0"/>
              </a:solidFill>
            </a:endParaRPr>
          </a:p>
        </p:txBody>
      </p:sp>
      <p:pic>
        <p:nvPicPr>
          <p:cNvPr id="2050" name="Picture 2" descr="https://miro.medium.com/max/1066/1*LRFaWc35HsUyKikmrzD9q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91" y="1595635"/>
            <a:ext cx="7649441" cy="398976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What is a Question Mark? - Twinkl Teaching Wik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 name="Picture 2" descr="SaaS Escrow Services for AWS EC2 Azure Google Cloud R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7944" y="1093030"/>
            <a:ext cx="3754055" cy="24795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706721" y="3958542"/>
            <a:ext cx="3485280" cy="2695165"/>
          </a:xfrm>
          <a:prstGeom prst="rect">
            <a:avLst/>
          </a:prstGeom>
        </p:spPr>
      </p:pic>
      <p:sp>
        <p:nvSpPr>
          <p:cNvPr id="9" name="TextBox 8"/>
          <p:cNvSpPr txBox="1"/>
          <p:nvPr/>
        </p:nvSpPr>
        <p:spPr>
          <a:xfrm>
            <a:off x="9018103" y="817807"/>
            <a:ext cx="2822798" cy="369332"/>
          </a:xfrm>
          <a:prstGeom prst="rect">
            <a:avLst/>
          </a:prstGeom>
          <a:noFill/>
        </p:spPr>
        <p:txBody>
          <a:bodyPr wrap="square" rtlCol="0">
            <a:spAutoFit/>
          </a:bodyPr>
          <a:lstStyle/>
          <a:p>
            <a:r>
              <a:rPr lang="en-GB" dirty="0" smtClean="0">
                <a:solidFill>
                  <a:srgbClr val="C00000"/>
                </a:solidFill>
              </a:rPr>
              <a:t>Public Cloud Vendors</a:t>
            </a:r>
            <a:endParaRPr lang="en-GB" dirty="0">
              <a:solidFill>
                <a:srgbClr val="C00000"/>
              </a:solidFill>
            </a:endParaRPr>
          </a:p>
        </p:txBody>
      </p:sp>
      <p:pic>
        <p:nvPicPr>
          <p:cNvPr id="13" name="Picture 12"/>
          <p:cNvPicPr>
            <a:picLocks noChangeAspect="1"/>
          </p:cNvPicPr>
          <p:nvPr/>
        </p:nvPicPr>
        <p:blipFill>
          <a:blip r:embed="rId6"/>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3770577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355"/>
            <a:ext cx="10515600" cy="1325563"/>
          </a:xfrm>
        </p:spPr>
        <p:txBody>
          <a:bodyPr/>
          <a:lstStyle/>
          <a:p>
            <a:r>
              <a:rPr lang="en-GB" b="1" dirty="0">
                <a:solidFill>
                  <a:srgbClr val="FA82B0"/>
                </a:solidFill>
              </a:rPr>
              <a:t>Difference between Private and Public Cloud</a:t>
            </a:r>
          </a:p>
        </p:txBody>
      </p:sp>
      <p:pic>
        <p:nvPicPr>
          <p:cNvPr id="3" name="Picture 2"/>
          <p:cNvPicPr>
            <a:picLocks noChangeAspect="1"/>
          </p:cNvPicPr>
          <p:nvPr/>
        </p:nvPicPr>
        <p:blipFill>
          <a:blip r:embed="rId3"/>
          <a:stretch>
            <a:fillRect/>
          </a:stretch>
        </p:blipFill>
        <p:spPr>
          <a:xfrm>
            <a:off x="1975653" y="1835250"/>
            <a:ext cx="7962900" cy="4067175"/>
          </a:xfrm>
          <a:prstGeom prst="rect">
            <a:avLst/>
          </a:prstGeom>
        </p:spPr>
      </p:pic>
    </p:spTree>
    <p:extLst>
      <p:ext uri="{BB962C8B-B14F-4D97-AF65-F5344CB8AC3E}">
        <p14:creationId xmlns:p14="http://schemas.microsoft.com/office/powerpoint/2010/main" val="2178024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91" y="696843"/>
            <a:ext cx="8229600" cy="707886"/>
          </a:xfrm>
          <a:prstGeom prst="rect">
            <a:avLst/>
          </a:prstGeom>
          <a:noFill/>
        </p:spPr>
        <p:txBody>
          <a:bodyPr wrap="square" rtlCol="0">
            <a:spAutoFit/>
          </a:bodyPr>
          <a:lstStyle/>
          <a:p>
            <a:r>
              <a:rPr lang="en-GB" sz="4000" dirty="0" smtClean="0">
                <a:solidFill>
                  <a:srgbClr val="FA82B0"/>
                </a:solidFill>
              </a:rPr>
              <a:t>Types of Cloud Service Models</a:t>
            </a:r>
            <a:endParaRPr lang="en-GB" sz="4000" dirty="0">
              <a:solidFill>
                <a:srgbClr val="FA82B0"/>
              </a:solidFill>
            </a:endParaRPr>
          </a:p>
        </p:txBody>
      </p:sp>
      <p:pic>
        <p:nvPicPr>
          <p:cNvPr id="2" name="Picture 1"/>
          <p:cNvPicPr>
            <a:picLocks noChangeAspect="1"/>
          </p:cNvPicPr>
          <p:nvPr/>
        </p:nvPicPr>
        <p:blipFill>
          <a:blip r:embed="rId3"/>
          <a:stretch>
            <a:fillRect/>
          </a:stretch>
        </p:blipFill>
        <p:spPr>
          <a:xfrm>
            <a:off x="467591" y="1903794"/>
            <a:ext cx="6002657" cy="4292666"/>
          </a:xfrm>
          <a:prstGeom prst="rect">
            <a:avLst/>
          </a:prstGeom>
        </p:spPr>
      </p:pic>
      <p:pic>
        <p:nvPicPr>
          <p:cNvPr id="3074" name="Picture 2" descr="https://www.codematters.online/wp-content/uploads/2018/05/cloud-computing-pyramid-iaas-paas-saa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1960" y="2839194"/>
            <a:ext cx="4775242" cy="31473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0487027" y="293808"/>
            <a:ext cx="1400175" cy="466725"/>
          </a:xfrm>
          <a:prstGeom prst="rect">
            <a:avLst/>
          </a:prstGeom>
        </p:spPr>
      </p:pic>
      <p:pic>
        <p:nvPicPr>
          <p:cNvPr id="3" name="Picture 2"/>
          <p:cNvPicPr>
            <a:picLocks noChangeAspect="1"/>
          </p:cNvPicPr>
          <p:nvPr/>
        </p:nvPicPr>
        <p:blipFill>
          <a:blip r:embed="rId6"/>
          <a:stretch>
            <a:fillRect/>
          </a:stretch>
        </p:blipFill>
        <p:spPr>
          <a:xfrm>
            <a:off x="7472364" y="1903794"/>
            <a:ext cx="3714750" cy="742950"/>
          </a:xfrm>
          <a:prstGeom prst="rect">
            <a:avLst/>
          </a:prstGeom>
        </p:spPr>
      </p:pic>
    </p:spTree>
    <p:extLst>
      <p:ext uri="{BB962C8B-B14F-4D97-AF65-F5344CB8AC3E}">
        <p14:creationId xmlns:p14="http://schemas.microsoft.com/office/powerpoint/2010/main" val="1167509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oud Services Delivery Mod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30" y="1412111"/>
            <a:ext cx="9753600" cy="542931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671594" y="275898"/>
            <a:ext cx="1346881" cy="1059744"/>
          </a:xfrm>
          <a:prstGeom prst="rect">
            <a:avLst/>
          </a:prstGeom>
        </p:spPr>
      </p:pic>
      <p:pic>
        <p:nvPicPr>
          <p:cNvPr id="9" name="Picture 8"/>
          <p:cNvPicPr>
            <a:picLocks noChangeAspect="1"/>
          </p:cNvPicPr>
          <p:nvPr/>
        </p:nvPicPr>
        <p:blipFill>
          <a:blip r:embed="rId5"/>
          <a:stretch>
            <a:fillRect/>
          </a:stretch>
        </p:blipFill>
        <p:spPr>
          <a:xfrm>
            <a:off x="3993266" y="266935"/>
            <a:ext cx="1208590" cy="1068707"/>
          </a:xfrm>
          <a:prstGeom prst="rect">
            <a:avLst/>
          </a:prstGeom>
        </p:spPr>
      </p:pic>
      <p:pic>
        <p:nvPicPr>
          <p:cNvPr id="10" name="Picture 9"/>
          <p:cNvPicPr>
            <a:picLocks noChangeAspect="1"/>
          </p:cNvPicPr>
          <p:nvPr/>
        </p:nvPicPr>
        <p:blipFill>
          <a:blip r:embed="rId6"/>
          <a:stretch>
            <a:fillRect/>
          </a:stretch>
        </p:blipFill>
        <p:spPr>
          <a:xfrm>
            <a:off x="7488212" y="230818"/>
            <a:ext cx="1367987" cy="1066328"/>
          </a:xfrm>
          <a:prstGeom prst="rect">
            <a:avLst/>
          </a:prstGeom>
        </p:spPr>
      </p:pic>
      <p:pic>
        <p:nvPicPr>
          <p:cNvPr id="12" name="Picture 11"/>
          <p:cNvPicPr>
            <a:picLocks noChangeAspect="1"/>
          </p:cNvPicPr>
          <p:nvPr/>
        </p:nvPicPr>
        <p:blipFill>
          <a:blip r:embed="rId7"/>
          <a:stretch>
            <a:fillRect/>
          </a:stretch>
        </p:blipFill>
        <p:spPr>
          <a:xfrm>
            <a:off x="10487027" y="293808"/>
            <a:ext cx="1400175" cy="466725"/>
          </a:xfrm>
          <a:prstGeom prst="rect">
            <a:avLst/>
          </a:prstGeom>
        </p:spPr>
      </p:pic>
    </p:spTree>
    <p:extLst>
      <p:ext uri="{BB962C8B-B14F-4D97-AF65-F5344CB8AC3E}">
        <p14:creationId xmlns:p14="http://schemas.microsoft.com/office/powerpoint/2010/main" val="30820453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5681</TotalTime>
  <Words>4261</Words>
  <Application>Microsoft Office PowerPoint</Application>
  <PresentationFormat>Widescreen</PresentationFormat>
  <Paragraphs>353</Paragraphs>
  <Slides>27</Slides>
  <Notes>27</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Aharoni</vt:lpstr>
      <vt:lpstr>Arial</vt:lpstr>
      <vt:lpstr>Calibri</vt:lpstr>
      <vt:lpstr>Calibri Light</vt:lpstr>
      <vt:lpstr>Helvetica</vt:lpstr>
      <vt:lpstr>Poppins</vt:lpstr>
      <vt:lpstr>Segoe UI Light</vt:lpstr>
      <vt:lpstr>Segoe UI Semibold</vt:lpstr>
      <vt:lpstr>Verdana</vt:lpstr>
      <vt:lpstr>Wingdings</vt:lpstr>
      <vt:lpstr>Office Theme</vt:lpstr>
      <vt:lpstr>Cloud Security 101</vt:lpstr>
      <vt:lpstr>Agenda</vt:lpstr>
      <vt:lpstr>Key: How many points of entry, back doors are being opened ?</vt:lpstr>
      <vt:lpstr>PowerPoint Presentation</vt:lpstr>
      <vt:lpstr>PowerPoint Presentation</vt:lpstr>
      <vt:lpstr>PowerPoint Presentation</vt:lpstr>
      <vt:lpstr>Difference between Private and Public Cloud</vt:lpstr>
      <vt:lpstr>PowerPoint Presentation</vt:lpstr>
      <vt:lpstr>PowerPoint Presentation</vt:lpstr>
      <vt:lpstr>Cloud Attacks  </vt:lpstr>
      <vt:lpstr>THIS MIGHT EXPOSE YOU TO…</vt:lpstr>
      <vt:lpstr>PowerPoint Presentation</vt:lpstr>
      <vt:lpstr>PowerPoint Presentation</vt:lpstr>
      <vt:lpstr>INNOVATION IS THE KEY TO SUCCESS</vt:lpstr>
      <vt:lpstr>Why legacy security is hard to deploy in the cloud ? </vt:lpstr>
      <vt:lpstr>What’s your cloud security needs ?</vt:lpstr>
      <vt:lpstr>PowerPoint Presentation</vt:lpstr>
      <vt:lpstr>PowerPoint Presentation</vt:lpstr>
      <vt:lpstr>How to secure data/assets in cloud </vt:lpstr>
      <vt:lpstr>PowerPoint Presentation</vt:lpstr>
      <vt:lpstr>PowerPoint Presentation</vt:lpstr>
      <vt:lpstr>Cloudguard Dome9</vt:lpstr>
      <vt:lpstr>PowerPoint Presentation</vt:lpstr>
      <vt:lpstr>What to secure in the cloud  - assets / data / components / entities </vt:lpstr>
      <vt:lpstr>IAAS BUILDING BLOCKS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Security 101</dc:title>
  <dc:creator>Kriti Mohun</dc:creator>
  <cp:lastModifiedBy>Kriti Mohun</cp:lastModifiedBy>
  <cp:revision>212</cp:revision>
  <dcterms:created xsi:type="dcterms:W3CDTF">2020-05-18T21:26:09Z</dcterms:created>
  <dcterms:modified xsi:type="dcterms:W3CDTF">2020-06-02T09:52:14Z</dcterms:modified>
</cp:coreProperties>
</file>